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8"/>
  </p:notesMasterIdLst>
  <p:handoutMasterIdLst>
    <p:handoutMasterId r:id="rId59"/>
  </p:handoutMasterIdLst>
  <p:sldIdLst>
    <p:sldId id="256" r:id="rId2"/>
    <p:sldId id="384" r:id="rId3"/>
    <p:sldId id="401" r:id="rId4"/>
    <p:sldId id="406" r:id="rId5"/>
    <p:sldId id="381" r:id="rId6"/>
    <p:sldId id="402" r:id="rId7"/>
    <p:sldId id="405" r:id="rId8"/>
    <p:sldId id="367" r:id="rId9"/>
    <p:sldId id="403" r:id="rId10"/>
    <p:sldId id="359" r:id="rId11"/>
    <p:sldId id="373" r:id="rId12"/>
    <p:sldId id="376" r:id="rId13"/>
    <p:sldId id="387" r:id="rId14"/>
    <p:sldId id="404" r:id="rId15"/>
    <p:sldId id="416" r:id="rId16"/>
    <p:sldId id="417" r:id="rId17"/>
    <p:sldId id="418" r:id="rId18"/>
    <p:sldId id="368" r:id="rId19"/>
    <p:sldId id="372" r:id="rId20"/>
    <p:sldId id="383" r:id="rId21"/>
    <p:sldId id="390" r:id="rId22"/>
    <p:sldId id="366" r:id="rId23"/>
    <p:sldId id="358" r:id="rId24"/>
    <p:sldId id="353" r:id="rId25"/>
    <p:sldId id="369" r:id="rId26"/>
    <p:sldId id="361" r:id="rId27"/>
    <p:sldId id="378" r:id="rId28"/>
    <p:sldId id="348" r:id="rId29"/>
    <p:sldId id="357" r:id="rId30"/>
    <p:sldId id="389" r:id="rId31"/>
    <p:sldId id="379" r:id="rId32"/>
    <p:sldId id="354" r:id="rId33"/>
    <p:sldId id="371" r:id="rId34"/>
    <p:sldId id="350" r:id="rId35"/>
    <p:sldId id="374" r:id="rId36"/>
    <p:sldId id="388" r:id="rId37"/>
    <p:sldId id="351" r:id="rId38"/>
    <p:sldId id="380" r:id="rId39"/>
    <p:sldId id="370" r:id="rId40"/>
    <p:sldId id="362" r:id="rId41"/>
    <p:sldId id="355" r:id="rId42"/>
    <p:sldId id="382" r:id="rId43"/>
    <p:sldId id="349" r:id="rId44"/>
    <p:sldId id="360" r:id="rId45"/>
    <p:sldId id="294" r:id="rId46"/>
    <p:sldId id="411" r:id="rId47"/>
    <p:sldId id="412" r:id="rId48"/>
    <p:sldId id="413" r:id="rId49"/>
    <p:sldId id="414" r:id="rId50"/>
    <p:sldId id="415" r:id="rId51"/>
    <p:sldId id="396" r:id="rId52"/>
    <p:sldId id="407" r:id="rId53"/>
    <p:sldId id="408" r:id="rId54"/>
    <p:sldId id="409" r:id="rId55"/>
    <p:sldId id="410" r:id="rId56"/>
    <p:sldId id="400" r:id="rId5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Potter" initials="R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13" autoAdjust="0"/>
    <p:restoredTop sz="50000" autoAdjust="0"/>
  </p:normalViewPr>
  <p:slideViewPr>
    <p:cSldViewPr snapToGrid="0" snapToObjects="1">
      <p:cViewPr>
        <p:scale>
          <a:sx n="100" d="100"/>
          <a:sy n="100" d="100"/>
        </p:scale>
        <p:origin x="672" y="35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75" d="100"/>
          <a:sy n="75" d="100"/>
        </p:scale>
        <p:origin x="-30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commentAuthors" Target="commentAuthors.xml"/><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7933FC-8148-4672-BF51-5B1B504AB905}"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GB"/>
        </a:p>
      </dgm:t>
    </dgm:pt>
    <dgm:pt modelId="{030FDDA6-6FBE-4B4A-BFDB-AB59E6537728}">
      <dgm:prSet phldrT="[Text]" custT="1"/>
      <dgm:spPr/>
      <dgm:t>
        <a:bodyPr/>
        <a:lstStyle/>
        <a:p>
          <a:r>
            <a:rPr lang="en-GB" sz="1800" b="1" dirty="0" smtClean="0"/>
            <a:t>Intelligent Council</a:t>
          </a:r>
          <a:endParaRPr lang="en-GB" sz="1800" b="1" dirty="0"/>
        </a:p>
      </dgm:t>
    </dgm:pt>
    <dgm:pt modelId="{85553F28-FFDD-4D61-A907-4881D7E04C85}" type="parTrans" cxnId="{11719BF8-ED24-45F3-9179-3D6E0C124792}">
      <dgm:prSet/>
      <dgm:spPr/>
      <dgm:t>
        <a:bodyPr/>
        <a:lstStyle/>
        <a:p>
          <a:endParaRPr lang="en-GB" sz="1800" b="1"/>
        </a:p>
      </dgm:t>
    </dgm:pt>
    <dgm:pt modelId="{D85D236D-1DF5-4B61-A8B1-1C53663EEB51}" type="sibTrans" cxnId="{11719BF8-ED24-45F3-9179-3D6E0C124792}">
      <dgm:prSet/>
      <dgm:spPr/>
      <dgm:t>
        <a:bodyPr/>
        <a:lstStyle/>
        <a:p>
          <a:endParaRPr lang="en-GB" sz="1800" b="1"/>
        </a:p>
      </dgm:t>
    </dgm:pt>
    <dgm:pt modelId="{6287FCD3-9884-4AC0-9FD6-4B51B95514EF}">
      <dgm:prSet phldrT="[Text]" custT="1"/>
      <dgm:spPr/>
      <dgm:t>
        <a:bodyPr/>
        <a:lstStyle/>
        <a:p>
          <a:r>
            <a:rPr lang="en-US" sz="1800" b="1" dirty="0" smtClean="0"/>
            <a:t>Service planning</a:t>
          </a:r>
          <a:endParaRPr lang="en-GB" sz="1800" b="1" dirty="0"/>
        </a:p>
      </dgm:t>
    </dgm:pt>
    <dgm:pt modelId="{A775A76E-A4E9-4652-96C2-53F6952B286B}" type="parTrans" cxnId="{49F621A2-9527-4C15-8FEA-03BF91CEC3BA}">
      <dgm:prSet custT="1"/>
      <dgm:spPr/>
      <dgm:t>
        <a:bodyPr/>
        <a:lstStyle/>
        <a:p>
          <a:endParaRPr lang="en-GB" sz="1800" b="1"/>
        </a:p>
      </dgm:t>
    </dgm:pt>
    <dgm:pt modelId="{9C1EADB8-F1AA-4414-9994-3A4F7247ABFB}" type="sibTrans" cxnId="{49F621A2-9527-4C15-8FEA-03BF91CEC3BA}">
      <dgm:prSet/>
      <dgm:spPr/>
      <dgm:t>
        <a:bodyPr/>
        <a:lstStyle/>
        <a:p>
          <a:endParaRPr lang="en-GB" sz="1800" b="1"/>
        </a:p>
      </dgm:t>
    </dgm:pt>
    <dgm:pt modelId="{1AC0E648-8A4F-46F1-8C75-48F515FEF053}">
      <dgm:prSet custT="1"/>
      <dgm:spPr/>
      <dgm:t>
        <a:bodyPr/>
        <a:lstStyle/>
        <a:p>
          <a:r>
            <a:rPr lang="en-US" sz="1800" b="1" smtClean="0"/>
            <a:t>Data</a:t>
          </a:r>
          <a:endParaRPr lang="en-US" sz="1800" b="1" dirty="0" smtClean="0"/>
        </a:p>
      </dgm:t>
    </dgm:pt>
    <dgm:pt modelId="{4B100EED-A279-4A0E-B9BA-72D32C105AE8}" type="parTrans" cxnId="{EBF1A5EA-E74B-4C5F-BEE0-E5FD0FF2FE3E}">
      <dgm:prSet custT="1"/>
      <dgm:spPr/>
      <dgm:t>
        <a:bodyPr/>
        <a:lstStyle/>
        <a:p>
          <a:endParaRPr lang="en-GB" sz="1800" b="1"/>
        </a:p>
      </dgm:t>
    </dgm:pt>
    <dgm:pt modelId="{5D2FA64A-25D3-4280-BBD7-3E0A6DDB1779}" type="sibTrans" cxnId="{EBF1A5EA-E74B-4C5F-BEE0-E5FD0FF2FE3E}">
      <dgm:prSet/>
      <dgm:spPr/>
      <dgm:t>
        <a:bodyPr/>
        <a:lstStyle/>
        <a:p>
          <a:endParaRPr lang="en-GB" sz="1800" b="1"/>
        </a:p>
      </dgm:t>
    </dgm:pt>
    <dgm:pt modelId="{0CA90469-B0E3-4B28-8573-AB574E0DB1E7}">
      <dgm:prSet custT="1"/>
      <dgm:spPr/>
      <dgm:t>
        <a:bodyPr/>
        <a:lstStyle/>
        <a:p>
          <a:r>
            <a:rPr lang="en-US" sz="1800" b="1" dirty="0" err="1" smtClean="0"/>
            <a:t>Communi</a:t>
          </a:r>
          <a:r>
            <a:rPr lang="en-US" sz="1800" b="1" dirty="0" smtClean="0"/>
            <a:t>-cations</a:t>
          </a:r>
        </a:p>
      </dgm:t>
    </dgm:pt>
    <dgm:pt modelId="{07B649DF-E75A-462C-A95B-1D087D9C72BF}" type="parTrans" cxnId="{6119148C-95CC-488D-84D2-97F7B3715E80}">
      <dgm:prSet custT="1"/>
      <dgm:spPr/>
      <dgm:t>
        <a:bodyPr/>
        <a:lstStyle/>
        <a:p>
          <a:endParaRPr lang="en-GB" sz="1800" b="1"/>
        </a:p>
      </dgm:t>
    </dgm:pt>
    <dgm:pt modelId="{36F15438-9DF9-4333-8CF1-F214AD6893D3}" type="sibTrans" cxnId="{6119148C-95CC-488D-84D2-97F7B3715E80}">
      <dgm:prSet/>
      <dgm:spPr/>
      <dgm:t>
        <a:bodyPr/>
        <a:lstStyle/>
        <a:p>
          <a:endParaRPr lang="en-GB" sz="1800" b="1"/>
        </a:p>
      </dgm:t>
    </dgm:pt>
    <dgm:pt modelId="{FB86FEFC-ABE6-476D-9357-3AC1B32D82DD}">
      <dgm:prSet custT="1"/>
      <dgm:spPr/>
      <dgm:t>
        <a:bodyPr/>
        <a:lstStyle/>
        <a:p>
          <a:r>
            <a:rPr lang="en-US" sz="1800" b="1" dirty="0" smtClean="0"/>
            <a:t>Councillors</a:t>
          </a:r>
        </a:p>
      </dgm:t>
    </dgm:pt>
    <dgm:pt modelId="{2FEA1F0E-E3FE-46BF-A30D-0146136F89F6}" type="parTrans" cxnId="{B031DEBB-379A-46E0-9770-62A76564ACD9}">
      <dgm:prSet custT="1"/>
      <dgm:spPr/>
      <dgm:t>
        <a:bodyPr/>
        <a:lstStyle/>
        <a:p>
          <a:endParaRPr lang="en-GB" sz="1800" b="1"/>
        </a:p>
      </dgm:t>
    </dgm:pt>
    <dgm:pt modelId="{DFE7EFC8-1EA2-4446-A73E-125185651C39}" type="sibTrans" cxnId="{B031DEBB-379A-46E0-9770-62A76564ACD9}">
      <dgm:prSet/>
      <dgm:spPr/>
      <dgm:t>
        <a:bodyPr/>
        <a:lstStyle/>
        <a:p>
          <a:endParaRPr lang="en-GB" sz="1800" b="1"/>
        </a:p>
      </dgm:t>
    </dgm:pt>
    <dgm:pt modelId="{2D5A1BEB-4961-4DDA-8C8F-3F4F3353776F}">
      <dgm:prSet custT="1"/>
      <dgm:spPr/>
      <dgm:t>
        <a:bodyPr/>
        <a:lstStyle/>
        <a:p>
          <a:endParaRPr lang="en-US" sz="1800" b="1" dirty="0" smtClean="0"/>
        </a:p>
        <a:p>
          <a:r>
            <a:rPr lang="en-US" sz="1800" b="1" dirty="0" smtClean="0"/>
            <a:t>Partnerships</a:t>
          </a:r>
        </a:p>
      </dgm:t>
    </dgm:pt>
    <dgm:pt modelId="{0FB0CED0-7AA5-4A85-A99D-767679E28E6A}" type="parTrans" cxnId="{A06B4546-8C16-4C18-95A2-A39640262CD7}">
      <dgm:prSet custT="1"/>
      <dgm:spPr/>
      <dgm:t>
        <a:bodyPr/>
        <a:lstStyle/>
        <a:p>
          <a:endParaRPr lang="en-GB" sz="1800" b="1"/>
        </a:p>
      </dgm:t>
    </dgm:pt>
    <dgm:pt modelId="{1520770D-1C0C-4AFA-B4CD-EC8DDC735261}" type="sibTrans" cxnId="{A06B4546-8C16-4C18-95A2-A39640262CD7}">
      <dgm:prSet/>
      <dgm:spPr/>
      <dgm:t>
        <a:bodyPr/>
        <a:lstStyle/>
        <a:p>
          <a:endParaRPr lang="en-GB" sz="1800" b="1"/>
        </a:p>
      </dgm:t>
    </dgm:pt>
    <dgm:pt modelId="{B7150B20-45FF-471A-B2AF-5B22D5B79B0A}">
      <dgm:prSet custT="1"/>
      <dgm:spPr/>
      <dgm:t>
        <a:bodyPr/>
        <a:lstStyle/>
        <a:p>
          <a:r>
            <a:rPr lang="en-US" sz="1800" b="1" smtClean="0"/>
            <a:t>Resources</a:t>
          </a:r>
          <a:endParaRPr lang="en-US" sz="1800" b="1" dirty="0" smtClean="0"/>
        </a:p>
      </dgm:t>
    </dgm:pt>
    <dgm:pt modelId="{5B28238A-C9B2-4C3A-B6B0-71898DE4BA18}" type="parTrans" cxnId="{1DCC331B-9C2B-49D0-A93F-896E5F62B285}">
      <dgm:prSet custT="1"/>
      <dgm:spPr/>
      <dgm:t>
        <a:bodyPr/>
        <a:lstStyle/>
        <a:p>
          <a:endParaRPr lang="en-GB" sz="1800" b="1"/>
        </a:p>
      </dgm:t>
    </dgm:pt>
    <dgm:pt modelId="{67A89781-FD4E-4FCE-9479-AF9A6AC37F41}" type="sibTrans" cxnId="{1DCC331B-9C2B-49D0-A93F-896E5F62B285}">
      <dgm:prSet/>
      <dgm:spPr/>
      <dgm:t>
        <a:bodyPr/>
        <a:lstStyle/>
        <a:p>
          <a:endParaRPr lang="en-GB" sz="1800" b="1"/>
        </a:p>
      </dgm:t>
    </dgm:pt>
    <dgm:pt modelId="{CD780860-354D-4A03-BB22-6916E75D471C}">
      <dgm:prSet custT="1"/>
      <dgm:spPr/>
      <dgm:t>
        <a:bodyPr/>
        <a:lstStyle/>
        <a:p>
          <a:r>
            <a:rPr lang="en-US" sz="1800" b="1" dirty="0" err="1" smtClean="0"/>
            <a:t>Organisation</a:t>
          </a:r>
          <a:endParaRPr lang="en-US" sz="1800" b="1" dirty="0" smtClean="0"/>
        </a:p>
      </dgm:t>
    </dgm:pt>
    <dgm:pt modelId="{51DFC429-2F00-4B33-945A-0F2C1B2CCCF6}" type="parTrans" cxnId="{87877A61-22DF-47C0-B363-33CC8A9FC85A}">
      <dgm:prSet custT="1"/>
      <dgm:spPr/>
      <dgm:t>
        <a:bodyPr/>
        <a:lstStyle/>
        <a:p>
          <a:endParaRPr lang="en-GB" sz="1800" b="1"/>
        </a:p>
      </dgm:t>
    </dgm:pt>
    <dgm:pt modelId="{73BB78F2-87F5-4E92-9D67-7D483870BDB3}" type="sibTrans" cxnId="{87877A61-22DF-47C0-B363-33CC8A9FC85A}">
      <dgm:prSet/>
      <dgm:spPr/>
      <dgm:t>
        <a:bodyPr/>
        <a:lstStyle/>
        <a:p>
          <a:endParaRPr lang="en-GB" sz="1800" b="1"/>
        </a:p>
      </dgm:t>
    </dgm:pt>
    <dgm:pt modelId="{38C30616-6F0A-45FD-8B83-D3E84D98398B}">
      <dgm:prSet custT="1"/>
      <dgm:spPr/>
      <dgm:t>
        <a:bodyPr/>
        <a:lstStyle/>
        <a:p>
          <a:r>
            <a:rPr lang="en-US" sz="1800" b="1" smtClean="0"/>
            <a:t>Culture</a:t>
          </a:r>
          <a:endParaRPr lang="en-US" sz="1800" b="1" dirty="0" smtClean="0"/>
        </a:p>
      </dgm:t>
    </dgm:pt>
    <dgm:pt modelId="{F64F63DC-9076-4034-AAC7-BE0223B288A2}" type="parTrans" cxnId="{15256017-AB4D-4DAF-AEE7-FC419ADE2261}">
      <dgm:prSet custT="1"/>
      <dgm:spPr/>
      <dgm:t>
        <a:bodyPr/>
        <a:lstStyle/>
        <a:p>
          <a:endParaRPr lang="en-GB" sz="1800" b="1"/>
        </a:p>
      </dgm:t>
    </dgm:pt>
    <dgm:pt modelId="{B7E5529F-F98B-4AC7-8C16-1D8B4E27CCAE}" type="sibTrans" cxnId="{15256017-AB4D-4DAF-AEE7-FC419ADE2261}">
      <dgm:prSet/>
      <dgm:spPr/>
      <dgm:t>
        <a:bodyPr/>
        <a:lstStyle/>
        <a:p>
          <a:endParaRPr lang="en-GB" sz="1800" b="1"/>
        </a:p>
      </dgm:t>
    </dgm:pt>
    <dgm:pt modelId="{DD1F5470-0387-4DF3-B31B-572945D467BA}" type="pres">
      <dgm:prSet presAssocID="{607933FC-8148-4672-BF51-5B1B504AB905}" presName="composite" presStyleCnt="0">
        <dgm:presLayoutVars>
          <dgm:chMax val="1"/>
          <dgm:dir/>
          <dgm:resizeHandles val="exact"/>
        </dgm:presLayoutVars>
      </dgm:prSet>
      <dgm:spPr/>
      <dgm:t>
        <a:bodyPr/>
        <a:lstStyle/>
        <a:p>
          <a:endParaRPr lang="en-GB"/>
        </a:p>
      </dgm:t>
    </dgm:pt>
    <dgm:pt modelId="{24CC3ACC-3CC9-4214-8B18-E4A7095CB885}" type="pres">
      <dgm:prSet presAssocID="{607933FC-8148-4672-BF51-5B1B504AB905}" presName="radial" presStyleCnt="0">
        <dgm:presLayoutVars>
          <dgm:animLvl val="ctr"/>
        </dgm:presLayoutVars>
      </dgm:prSet>
      <dgm:spPr/>
    </dgm:pt>
    <dgm:pt modelId="{2CF07B08-839D-4BAB-9891-0936AB93CED0}" type="pres">
      <dgm:prSet presAssocID="{030FDDA6-6FBE-4B4A-BFDB-AB59E6537728}" presName="centerShape" presStyleLbl="vennNode1" presStyleIdx="0" presStyleCnt="9"/>
      <dgm:spPr/>
      <dgm:t>
        <a:bodyPr/>
        <a:lstStyle/>
        <a:p>
          <a:endParaRPr lang="en-GB"/>
        </a:p>
      </dgm:t>
    </dgm:pt>
    <dgm:pt modelId="{65E6B301-46CA-43B6-9E02-B8BD2D13C864}" type="pres">
      <dgm:prSet presAssocID="{6287FCD3-9884-4AC0-9FD6-4B51B95514EF}" presName="node" presStyleLbl="vennNode1" presStyleIdx="1" presStyleCnt="9" custScaleX="132118" custScaleY="116826">
        <dgm:presLayoutVars>
          <dgm:bulletEnabled val="1"/>
        </dgm:presLayoutVars>
      </dgm:prSet>
      <dgm:spPr/>
      <dgm:t>
        <a:bodyPr/>
        <a:lstStyle/>
        <a:p>
          <a:endParaRPr lang="en-GB"/>
        </a:p>
      </dgm:t>
    </dgm:pt>
    <dgm:pt modelId="{2F4DFE92-583C-41D6-91F6-02CC75B8C636}" type="pres">
      <dgm:prSet presAssocID="{1AC0E648-8A4F-46F1-8C75-48F515FEF053}" presName="node" presStyleLbl="vennNode1" presStyleIdx="2" presStyleCnt="9" custScaleX="132118" custScaleY="116826">
        <dgm:presLayoutVars>
          <dgm:bulletEnabled val="1"/>
        </dgm:presLayoutVars>
      </dgm:prSet>
      <dgm:spPr/>
      <dgm:t>
        <a:bodyPr/>
        <a:lstStyle/>
        <a:p>
          <a:endParaRPr lang="en-GB"/>
        </a:p>
      </dgm:t>
    </dgm:pt>
    <dgm:pt modelId="{8DB63BBE-4F48-4F58-8B3F-01D7BA25A1D4}" type="pres">
      <dgm:prSet presAssocID="{0CA90469-B0E3-4B28-8573-AB574E0DB1E7}" presName="node" presStyleLbl="vennNode1" presStyleIdx="3" presStyleCnt="9" custScaleX="132118" custScaleY="116826">
        <dgm:presLayoutVars>
          <dgm:bulletEnabled val="1"/>
        </dgm:presLayoutVars>
      </dgm:prSet>
      <dgm:spPr/>
      <dgm:t>
        <a:bodyPr/>
        <a:lstStyle/>
        <a:p>
          <a:endParaRPr lang="en-GB"/>
        </a:p>
      </dgm:t>
    </dgm:pt>
    <dgm:pt modelId="{434FD11C-3AB7-4EA7-AD13-5168C0E78D25}" type="pres">
      <dgm:prSet presAssocID="{FB86FEFC-ABE6-476D-9357-3AC1B32D82DD}" presName="node" presStyleLbl="vennNode1" presStyleIdx="4" presStyleCnt="9" custScaleX="132118" custScaleY="116826">
        <dgm:presLayoutVars>
          <dgm:bulletEnabled val="1"/>
        </dgm:presLayoutVars>
      </dgm:prSet>
      <dgm:spPr/>
      <dgm:t>
        <a:bodyPr/>
        <a:lstStyle/>
        <a:p>
          <a:endParaRPr lang="en-GB"/>
        </a:p>
      </dgm:t>
    </dgm:pt>
    <dgm:pt modelId="{D087E879-C695-4DFB-B22D-020E4D6577F3}" type="pres">
      <dgm:prSet presAssocID="{2D5A1BEB-4961-4DDA-8C8F-3F4F3353776F}" presName="node" presStyleLbl="vennNode1" presStyleIdx="5" presStyleCnt="9" custScaleX="132118" custScaleY="116826">
        <dgm:presLayoutVars>
          <dgm:bulletEnabled val="1"/>
        </dgm:presLayoutVars>
      </dgm:prSet>
      <dgm:spPr/>
      <dgm:t>
        <a:bodyPr/>
        <a:lstStyle/>
        <a:p>
          <a:endParaRPr lang="en-GB"/>
        </a:p>
      </dgm:t>
    </dgm:pt>
    <dgm:pt modelId="{3EBD0F03-F635-4E01-891D-73CE2E147915}" type="pres">
      <dgm:prSet presAssocID="{B7150B20-45FF-471A-B2AF-5B22D5B79B0A}" presName="node" presStyleLbl="vennNode1" presStyleIdx="6" presStyleCnt="9" custScaleX="132118" custScaleY="116826">
        <dgm:presLayoutVars>
          <dgm:bulletEnabled val="1"/>
        </dgm:presLayoutVars>
      </dgm:prSet>
      <dgm:spPr/>
      <dgm:t>
        <a:bodyPr/>
        <a:lstStyle/>
        <a:p>
          <a:endParaRPr lang="en-GB"/>
        </a:p>
      </dgm:t>
    </dgm:pt>
    <dgm:pt modelId="{4368C736-5BF8-4DA1-9078-55CA09EB794F}" type="pres">
      <dgm:prSet presAssocID="{CD780860-354D-4A03-BB22-6916E75D471C}" presName="node" presStyleLbl="vennNode1" presStyleIdx="7" presStyleCnt="9" custScaleX="132118" custScaleY="116826">
        <dgm:presLayoutVars>
          <dgm:bulletEnabled val="1"/>
        </dgm:presLayoutVars>
      </dgm:prSet>
      <dgm:spPr/>
      <dgm:t>
        <a:bodyPr/>
        <a:lstStyle/>
        <a:p>
          <a:endParaRPr lang="en-GB"/>
        </a:p>
      </dgm:t>
    </dgm:pt>
    <dgm:pt modelId="{F605559B-ED27-40FC-868C-F22D1DBBB6C5}" type="pres">
      <dgm:prSet presAssocID="{38C30616-6F0A-45FD-8B83-D3E84D98398B}" presName="node" presStyleLbl="vennNode1" presStyleIdx="8" presStyleCnt="9" custScaleX="132118" custScaleY="116826">
        <dgm:presLayoutVars>
          <dgm:bulletEnabled val="1"/>
        </dgm:presLayoutVars>
      </dgm:prSet>
      <dgm:spPr/>
      <dgm:t>
        <a:bodyPr/>
        <a:lstStyle/>
        <a:p>
          <a:endParaRPr lang="en-GB"/>
        </a:p>
      </dgm:t>
    </dgm:pt>
  </dgm:ptLst>
  <dgm:cxnLst>
    <dgm:cxn modelId="{0695CB1F-2389-EE43-B371-A6E1E740883B}" type="presOf" srcId="{CD780860-354D-4A03-BB22-6916E75D471C}" destId="{4368C736-5BF8-4DA1-9078-55CA09EB794F}" srcOrd="0" destOrd="0" presId="urn:microsoft.com/office/officeart/2005/8/layout/radial3"/>
    <dgm:cxn modelId="{87877A61-22DF-47C0-B363-33CC8A9FC85A}" srcId="{030FDDA6-6FBE-4B4A-BFDB-AB59E6537728}" destId="{CD780860-354D-4A03-BB22-6916E75D471C}" srcOrd="6" destOrd="0" parTransId="{51DFC429-2F00-4B33-945A-0F2C1B2CCCF6}" sibTransId="{73BB78F2-87F5-4E92-9D67-7D483870BDB3}"/>
    <dgm:cxn modelId="{1ED73058-AD25-084C-AE7D-4B96B6A11542}" type="presOf" srcId="{607933FC-8148-4672-BF51-5B1B504AB905}" destId="{DD1F5470-0387-4DF3-B31B-572945D467BA}" srcOrd="0" destOrd="0" presId="urn:microsoft.com/office/officeart/2005/8/layout/radial3"/>
    <dgm:cxn modelId="{247410FF-9875-654C-9135-67BB99A2CB99}" type="presOf" srcId="{FB86FEFC-ABE6-476D-9357-3AC1B32D82DD}" destId="{434FD11C-3AB7-4EA7-AD13-5168C0E78D25}" srcOrd="0" destOrd="0" presId="urn:microsoft.com/office/officeart/2005/8/layout/radial3"/>
    <dgm:cxn modelId="{59AA90A7-E7DE-A44B-844C-F36CE0E0BB01}" type="presOf" srcId="{030FDDA6-6FBE-4B4A-BFDB-AB59E6537728}" destId="{2CF07B08-839D-4BAB-9891-0936AB93CED0}" srcOrd="0" destOrd="0" presId="urn:microsoft.com/office/officeart/2005/8/layout/radial3"/>
    <dgm:cxn modelId="{EBF1A5EA-E74B-4C5F-BEE0-E5FD0FF2FE3E}" srcId="{030FDDA6-6FBE-4B4A-BFDB-AB59E6537728}" destId="{1AC0E648-8A4F-46F1-8C75-48F515FEF053}" srcOrd="1" destOrd="0" parTransId="{4B100EED-A279-4A0E-B9BA-72D32C105AE8}" sibTransId="{5D2FA64A-25D3-4280-BBD7-3E0A6DDB1779}"/>
    <dgm:cxn modelId="{49F621A2-9527-4C15-8FEA-03BF91CEC3BA}" srcId="{030FDDA6-6FBE-4B4A-BFDB-AB59E6537728}" destId="{6287FCD3-9884-4AC0-9FD6-4B51B95514EF}" srcOrd="0" destOrd="0" parTransId="{A775A76E-A4E9-4652-96C2-53F6952B286B}" sibTransId="{9C1EADB8-F1AA-4414-9994-3A4F7247ABFB}"/>
    <dgm:cxn modelId="{10474255-E231-DE4B-82A1-7E507E1B8054}" type="presOf" srcId="{0CA90469-B0E3-4B28-8573-AB574E0DB1E7}" destId="{8DB63BBE-4F48-4F58-8B3F-01D7BA25A1D4}" srcOrd="0" destOrd="0" presId="urn:microsoft.com/office/officeart/2005/8/layout/radial3"/>
    <dgm:cxn modelId="{401DA99C-131A-E947-9CF2-90365545FEB3}" type="presOf" srcId="{1AC0E648-8A4F-46F1-8C75-48F515FEF053}" destId="{2F4DFE92-583C-41D6-91F6-02CC75B8C636}" srcOrd="0" destOrd="0" presId="urn:microsoft.com/office/officeart/2005/8/layout/radial3"/>
    <dgm:cxn modelId="{E756C16D-59B8-214F-B03A-AFD65FC8CD34}" type="presOf" srcId="{B7150B20-45FF-471A-B2AF-5B22D5B79B0A}" destId="{3EBD0F03-F635-4E01-891D-73CE2E147915}" srcOrd="0" destOrd="0" presId="urn:microsoft.com/office/officeart/2005/8/layout/radial3"/>
    <dgm:cxn modelId="{A06B4546-8C16-4C18-95A2-A39640262CD7}" srcId="{030FDDA6-6FBE-4B4A-BFDB-AB59E6537728}" destId="{2D5A1BEB-4961-4DDA-8C8F-3F4F3353776F}" srcOrd="4" destOrd="0" parTransId="{0FB0CED0-7AA5-4A85-A99D-767679E28E6A}" sibTransId="{1520770D-1C0C-4AFA-B4CD-EC8DDC735261}"/>
    <dgm:cxn modelId="{6119148C-95CC-488D-84D2-97F7B3715E80}" srcId="{030FDDA6-6FBE-4B4A-BFDB-AB59E6537728}" destId="{0CA90469-B0E3-4B28-8573-AB574E0DB1E7}" srcOrd="2" destOrd="0" parTransId="{07B649DF-E75A-462C-A95B-1D087D9C72BF}" sibTransId="{36F15438-9DF9-4333-8CF1-F214AD6893D3}"/>
    <dgm:cxn modelId="{15256017-AB4D-4DAF-AEE7-FC419ADE2261}" srcId="{030FDDA6-6FBE-4B4A-BFDB-AB59E6537728}" destId="{38C30616-6F0A-45FD-8B83-D3E84D98398B}" srcOrd="7" destOrd="0" parTransId="{F64F63DC-9076-4034-AAC7-BE0223B288A2}" sibTransId="{B7E5529F-F98B-4AC7-8C16-1D8B4E27CCAE}"/>
    <dgm:cxn modelId="{CE3EE2F9-71D7-AE48-B621-19B0B357DCBF}" type="presOf" srcId="{6287FCD3-9884-4AC0-9FD6-4B51B95514EF}" destId="{65E6B301-46CA-43B6-9E02-B8BD2D13C864}" srcOrd="0" destOrd="0" presId="urn:microsoft.com/office/officeart/2005/8/layout/radial3"/>
    <dgm:cxn modelId="{1DCC331B-9C2B-49D0-A93F-896E5F62B285}" srcId="{030FDDA6-6FBE-4B4A-BFDB-AB59E6537728}" destId="{B7150B20-45FF-471A-B2AF-5B22D5B79B0A}" srcOrd="5" destOrd="0" parTransId="{5B28238A-C9B2-4C3A-B6B0-71898DE4BA18}" sibTransId="{67A89781-FD4E-4FCE-9479-AF9A6AC37F41}"/>
    <dgm:cxn modelId="{B031DEBB-379A-46E0-9770-62A76564ACD9}" srcId="{030FDDA6-6FBE-4B4A-BFDB-AB59E6537728}" destId="{FB86FEFC-ABE6-476D-9357-3AC1B32D82DD}" srcOrd="3" destOrd="0" parTransId="{2FEA1F0E-E3FE-46BF-A30D-0146136F89F6}" sibTransId="{DFE7EFC8-1EA2-4446-A73E-125185651C39}"/>
    <dgm:cxn modelId="{1445FBA7-B89C-7D48-9C91-00BDC0F28D25}" type="presOf" srcId="{38C30616-6F0A-45FD-8B83-D3E84D98398B}" destId="{F605559B-ED27-40FC-868C-F22D1DBBB6C5}" srcOrd="0" destOrd="0" presId="urn:microsoft.com/office/officeart/2005/8/layout/radial3"/>
    <dgm:cxn modelId="{11719BF8-ED24-45F3-9179-3D6E0C124792}" srcId="{607933FC-8148-4672-BF51-5B1B504AB905}" destId="{030FDDA6-6FBE-4B4A-BFDB-AB59E6537728}" srcOrd="0" destOrd="0" parTransId="{85553F28-FFDD-4D61-A907-4881D7E04C85}" sibTransId="{D85D236D-1DF5-4B61-A8B1-1C53663EEB51}"/>
    <dgm:cxn modelId="{D7AA43E1-A1F3-5245-B1EC-E4613858A904}" type="presOf" srcId="{2D5A1BEB-4961-4DDA-8C8F-3F4F3353776F}" destId="{D087E879-C695-4DFB-B22D-020E4D6577F3}" srcOrd="0" destOrd="0" presId="urn:microsoft.com/office/officeart/2005/8/layout/radial3"/>
    <dgm:cxn modelId="{019FB6CC-1FEF-0940-A349-53C1BC615053}" type="presParOf" srcId="{DD1F5470-0387-4DF3-B31B-572945D467BA}" destId="{24CC3ACC-3CC9-4214-8B18-E4A7095CB885}" srcOrd="0" destOrd="0" presId="urn:microsoft.com/office/officeart/2005/8/layout/radial3"/>
    <dgm:cxn modelId="{7098B455-A3F1-3D45-9E57-D39606F8138D}" type="presParOf" srcId="{24CC3ACC-3CC9-4214-8B18-E4A7095CB885}" destId="{2CF07B08-839D-4BAB-9891-0936AB93CED0}" srcOrd="0" destOrd="0" presId="urn:microsoft.com/office/officeart/2005/8/layout/radial3"/>
    <dgm:cxn modelId="{42D59314-7C15-B943-AF89-B234655FE98D}" type="presParOf" srcId="{24CC3ACC-3CC9-4214-8B18-E4A7095CB885}" destId="{65E6B301-46CA-43B6-9E02-B8BD2D13C864}" srcOrd="1" destOrd="0" presId="urn:microsoft.com/office/officeart/2005/8/layout/radial3"/>
    <dgm:cxn modelId="{58A04191-C7BE-8F44-99AA-B5041264D0D8}" type="presParOf" srcId="{24CC3ACC-3CC9-4214-8B18-E4A7095CB885}" destId="{2F4DFE92-583C-41D6-91F6-02CC75B8C636}" srcOrd="2" destOrd="0" presId="urn:microsoft.com/office/officeart/2005/8/layout/radial3"/>
    <dgm:cxn modelId="{47133DF8-D18C-B344-828E-5F6A8B3B984B}" type="presParOf" srcId="{24CC3ACC-3CC9-4214-8B18-E4A7095CB885}" destId="{8DB63BBE-4F48-4F58-8B3F-01D7BA25A1D4}" srcOrd="3" destOrd="0" presId="urn:microsoft.com/office/officeart/2005/8/layout/radial3"/>
    <dgm:cxn modelId="{9F1EB526-25B3-3040-B3FD-EF327DD7C451}" type="presParOf" srcId="{24CC3ACC-3CC9-4214-8B18-E4A7095CB885}" destId="{434FD11C-3AB7-4EA7-AD13-5168C0E78D25}" srcOrd="4" destOrd="0" presId="urn:microsoft.com/office/officeart/2005/8/layout/radial3"/>
    <dgm:cxn modelId="{AF858CBC-056F-EF4E-B4F3-06A006E982F4}" type="presParOf" srcId="{24CC3ACC-3CC9-4214-8B18-E4A7095CB885}" destId="{D087E879-C695-4DFB-B22D-020E4D6577F3}" srcOrd="5" destOrd="0" presId="urn:microsoft.com/office/officeart/2005/8/layout/radial3"/>
    <dgm:cxn modelId="{227CDA25-46C3-5440-A979-5AE9F6735A94}" type="presParOf" srcId="{24CC3ACC-3CC9-4214-8B18-E4A7095CB885}" destId="{3EBD0F03-F635-4E01-891D-73CE2E147915}" srcOrd="6" destOrd="0" presId="urn:microsoft.com/office/officeart/2005/8/layout/radial3"/>
    <dgm:cxn modelId="{F4D4F424-D645-1C49-AA5C-0FC3C60DB181}" type="presParOf" srcId="{24CC3ACC-3CC9-4214-8B18-E4A7095CB885}" destId="{4368C736-5BF8-4DA1-9078-55CA09EB794F}" srcOrd="7" destOrd="0" presId="urn:microsoft.com/office/officeart/2005/8/layout/radial3"/>
    <dgm:cxn modelId="{7D05BE95-FD73-F34F-B794-ADE333019F7A}" type="presParOf" srcId="{24CC3ACC-3CC9-4214-8B18-E4A7095CB885}" destId="{F605559B-ED27-40FC-868C-F22D1DBBB6C5}"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07B08-839D-4BAB-9891-0936AB93CED0}">
      <dsp:nvSpPr>
        <dsp:cNvPr id="0" name=""/>
        <dsp:cNvSpPr/>
      </dsp:nvSpPr>
      <dsp:spPr>
        <a:xfrm>
          <a:off x="2818422" y="1177711"/>
          <a:ext cx="2933948" cy="293394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b="1" kern="1200" dirty="0" smtClean="0"/>
            <a:t>Intelligent Council</a:t>
          </a:r>
          <a:endParaRPr lang="en-GB" sz="1800" b="1" kern="1200" dirty="0"/>
        </a:p>
      </dsp:txBody>
      <dsp:txXfrm>
        <a:off x="3248089" y="1607378"/>
        <a:ext cx="2074614" cy="2074614"/>
      </dsp:txXfrm>
    </dsp:sp>
    <dsp:sp modelId="{65E6B301-46CA-43B6-9E02-B8BD2D13C864}">
      <dsp:nvSpPr>
        <dsp:cNvPr id="0" name=""/>
        <dsp:cNvSpPr/>
      </dsp:nvSpPr>
      <dsp:spPr>
        <a:xfrm>
          <a:off x="3316328" y="-122892"/>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Service planning</a:t>
          </a:r>
          <a:endParaRPr lang="en-GB" sz="1800" b="1" kern="1200" dirty="0"/>
        </a:p>
      </dsp:txBody>
      <dsp:txXfrm>
        <a:off x="3600162" y="128089"/>
        <a:ext cx="1370469" cy="1211845"/>
      </dsp:txXfrm>
    </dsp:sp>
    <dsp:sp modelId="{2F4DFE92-583C-41D6-91F6-02CC75B8C636}">
      <dsp:nvSpPr>
        <dsp:cNvPr id="0" name=""/>
        <dsp:cNvSpPr/>
      </dsp:nvSpPr>
      <dsp:spPr>
        <a:xfrm>
          <a:off x="4667379" y="436730"/>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smtClean="0"/>
            <a:t>Data</a:t>
          </a:r>
          <a:endParaRPr lang="en-US" sz="1800" b="1" kern="1200" dirty="0" smtClean="0"/>
        </a:p>
      </dsp:txBody>
      <dsp:txXfrm>
        <a:off x="4951213" y="687711"/>
        <a:ext cx="1370469" cy="1211845"/>
      </dsp:txXfrm>
    </dsp:sp>
    <dsp:sp modelId="{8DB63BBE-4F48-4F58-8B3F-01D7BA25A1D4}">
      <dsp:nvSpPr>
        <dsp:cNvPr id="0" name=""/>
        <dsp:cNvSpPr/>
      </dsp:nvSpPr>
      <dsp:spPr>
        <a:xfrm>
          <a:off x="5227003" y="1787782"/>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t>Communi</a:t>
          </a:r>
          <a:r>
            <a:rPr lang="en-US" sz="1800" b="1" kern="1200" dirty="0" smtClean="0"/>
            <a:t>-cations</a:t>
          </a:r>
        </a:p>
      </dsp:txBody>
      <dsp:txXfrm>
        <a:off x="5510837" y="2038763"/>
        <a:ext cx="1370469" cy="1211845"/>
      </dsp:txXfrm>
    </dsp:sp>
    <dsp:sp modelId="{434FD11C-3AB7-4EA7-AD13-5168C0E78D25}">
      <dsp:nvSpPr>
        <dsp:cNvPr id="0" name=""/>
        <dsp:cNvSpPr/>
      </dsp:nvSpPr>
      <dsp:spPr>
        <a:xfrm>
          <a:off x="4667379" y="3138833"/>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Councillors</a:t>
          </a:r>
        </a:p>
      </dsp:txBody>
      <dsp:txXfrm>
        <a:off x="4951213" y="3389814"/>
        <a:ext cx="1370469" cy="1211845"/>
      </dsp:txXfrm>
    </dsp:sp>
    <dsp:sp modelId="{D087E879-C695-4DFB-B22D-020E4D6577F3}">
      <dsp:nvSpPr>
        <dsp:cNvPr id="0" name=""/>
        <dsp:cNvSpPr/>
      </dsp:nvSpPr>
      <dsp:spPr>
        <a:xfrm>
          <a:off x="3316328" y="3698457"/>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b="1" kern="1200" dirty="0" smtClean="0"/>
        </a:p>
        <a:p>
          <a:pPr lvl="0" algn="ctr" defTabSz="800100">
            <a:lnSpc>
              <a:spcPct val="90000"/>
            </a:lnSpc>
            <a:spcBef>
              <a:spcPct val="0"/>
            </a:spcBef>
            <a:spcAft>
              <a:spcPct val="35000"/>
            </a:spcAft>
          </a:pPr>
          <a:r>
            <a:rPr lang="en-US" sz="1800" b="1" kern="1200" dirty="0" smtClean="0"/>
            <a:t>Partnerships</a:t>
          </a:r>
        </a:p>
      </dsp:txBody>
      <dsp:txXfrm>
        <a:off x="3600162" y="3949438"/>
        <a:ext cx="1370469" cy="1211845"/>
      </dsp:txXfrm>
    </dsp:sp>
    <dsp:sp modelId="{3EBD0F03-F635-4E01-891D-73CE2E147915}">
      <dsp:nvSpPr>
        <dsp:cNvPr id="0" name=""/>
        <dsp:cNvSpPr/>
      </dsp:nvSpPr>
      <dsp:spPr>
        <a:xfrm>
          <a:off x="1965277" y="3138833"/>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smtClean="0"/>
            <a:t>Resources</a:t>
          </a:r>
          <a:endParaRPr lang="en-US" sz="1800" b="1" kern="1200" dirty="0" smtClean="0"/>
        </a:p>
      </dsp:txBody>
      <dsp:txXfrm>
        <a:off x="2249111" y="3389814"/>
        <a:ext cx="1370469" cy="1211845"/>
      </dsp:txXfrm>
    </dsp:sp>
    <dsp:sp modelId="{4368C736-5BF8-4DA1-9078-55CA09EB794F}">
      <dsp:nvSpPr>
        <dsp:cNvPr id="0" name=""/>
        <dsp:cNvSpPr/>
      </dsp:nvSpPr>
      <dsp:spPr>
        <a:xfrm>
          <a:off x="1405653" y="1787782"/>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t>Organisation</a:t>
          </a:r>
          <a:endParaRPr lang="en-US" sz="1800" b="1" kern="1200" dirty="0" smtClean="0"/>
        </a:p>
      </dsp:txBody>
      <dsp:txXfrm>
        <a:off x="1689487" y="2038763"/>
        <a:ext cx="1370469" cy="1211845"/>
      </dsp:txXfrm>
    </dsp:sp>
    <dsp:sp modelId="{F605559B-ED27-40FC-868C-F22D1DBBB6C5}">
      <dsp:nvSpPr>
        <dsp:cNvPr id="0" name=""/>
        <dsp:cNvSpPr/>
      </dsp:nvSpPr>
      <dsp:spPr>
        <a:xfrm>
          <a:off x="1965277" y="436730"/>
          <a:ext cx="1938137" cy="17138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smtClean="0"/>
            <a:t>Culture</a:t>
          </a:r>
          <a:endParaRPr lang="en-US" sz="1800" b="1" kern="1200" dirty="0" smtClean="0"/>
        </a:p>
      </dsp:txBody>
      <dsp:txXfrm>
        <a:off x="2249111" y="687711"/>
        <a:ext cx="1370469" cy="1211845"/>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610B47-2630-E944-9053-780D5D366912}" type="datetimeFigureOut">
              <a:rPr lang="en-US" smtClean="0"/>
              <a:t>2/26/18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BF135F-A279-294E-B863-4B45C2C8D23E}" type="slidenum">
              <a:rPr lang="en-US" smtClean="0"/>
              <a:t>‹#›</a:t>
            </a:fld>
            <a:endParaRPr lang="en-US"/>
          </a:p>
        </p:txBody>
      </p:sp>
    </p:spTree>
    <p:extLst>
      <p:ext uri="{BB962C8B-B14F-4D97-AF65-F5344CB8AC3E}">
        <p14:creationId xmlns:p14="http://schemas.microsoft.com/office/powerpoint/2010/main" val="4834575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986F31-2931-9443-A6E3-6BA0BB39C4C0}" type="datetimeFigureOut">
              <a:rPr lang="en-US" smtClean="0"/>
              <a:t>2/26/18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30E88F-F0A6-7549-A4FD-6FE3A629F657}" type="slidenum">
              <a:rPr lang="en-US" smtClean="0"/>
              <a:t>‹#›</a:t>
            </a:fld>
            <a:endParaRPr lang="en-US"/>
          </a:p>
        </p:txBody>
      </p:sp>
    </p:spTree>
    <p:extLst>
      <p:ext uri="{BB962C8B-B14F-4D97-AF65-F5344CB8AC3E}">
        <p14:creationId xmlns:p14="http://schemas.microsoft.com/office/powerpoint/2010/main" val="48015540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30E88F-F0A6-7549-A4FD-6FE3A629F657}" type="slidenum">
              <a:rPr lang="en-US" smtClean="0"/>
              <a:t>10</a:t>
            </a:fld>
            <a:endParaRPr lang="en-US"/>
          </a:p>
        </p:txBody>
      </p:sp>
    </p:spTree>
    <p:extLst>
      <p:ext uri="{BB962C8B-B14F-4D97-AF65-F5344CB8AC3E}">
        <p14:creationId xmlns:p14="http://schemas.microsoft.com/office/powerpoint/2010/main" val="3328663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30E88F-F0A6-7549-A4FD-6FE3A629F657}" type="slidenum">
              <a:rPr lang="en-US" smtClean="0"/>
              <a:t>11</a:t>
            </a:fld>
            <a:endParaRPr lang="en-US"/>
          </a:p>
        </p:txBody>
      </p:sp>
    </p:spTree>
    <p:extLst>
      <p:ext uri="{BB962C8B-B14F-4D97-AF65-F5344CB8AC3E}">
        <p14:creationId xmlns:p14="http://schemas.microsoft.com/office/powerpoint/2010/main" val="332866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30E88F-F0A6-7549-A4FD-6FE3A629F657}" type="slidenum">
              <a:rPr lang="en-US" smtClean="0"/>
              <a:t>12</a:t>
            </a:fld>
            <a:endParaRPr lang="en-US"/>
          </a:p>
        </p:txBody>
      </p:sp>
    </p:spTree>
    <p:extLst>
      <p:ext uri="{BB962C8B-B14F-4D97-AF65-F5344CB8AC3E}">
        <p14:creationId xmlns:p14="http://schemas.microsoft.com/office/powerpoint/2010/main" val="3328663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30E88F-F0A6-7549-A4FD-6FE3A629F657}" type="slidenum">
              <a:rPr lang="en-US" smtClean="0"/>
              <a:t>13</a:t>
            </a:fld>
            <a:endParaRPr lang="en-US"/>
          </a:p>
        </p:txBody>
      </p:sp>
    </p:spTree>
    <p:extLst>
      <p:ext uri="{BB962C8B-B14F-4D97-AF65-F5344CB8AC3E}">
        <p14:creationId xmlns:p14="http://schemas.microsoft.com/office/powerpoint/2010/main" val="3328663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2F559A38-FB10-B241-ADD9-080C4929BCE8}" type="datetime1">
              <a:rPr lang="en-GB" smtClean="0"/>
              <a:t>26/02/2018</a:t>
            </a:fld>
            <a:endParaRPr lang="en-US"/>
          </a:p>
        </p:txBody>
      </p:sp>
      <p:sp>
        <p:nvSpPr>
          <p:cNvPr id="5" name="Footer Placeholder 4"/>
          <p:cNvSpPr>
            <a:spLocks noGrp="1"/>
          </p:cNvSpPr>
          <p:nvPr>
            <p:ph type="ftr" sz="quarter" idx="11"/>
          </p:nvPr>
        </p:nvSpPr>
        <p:spPr>
          <a:xfrm>
            <a:off x="818721"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7567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7684C89-D4AF-D944-9EBA-F3726C13BB20}" type="datetime1">
              <a:rPr lang="en-GB" smtClean="0"/>
              <a:t>26/02/2018</a:t>
            </a:fld>
            <a:endParaRPr lang="en-US"/>
          </a:p>
        </p:txBody>
      </p:sp>
      <p:sp>
        <p:nvSpPr>
          <p:cNvPr id="5" name="Footer Placeholder 4"/>
          <p:cNvSpPr>
            <a:spLocks noGrp="1"/>
          </p:cNvSpPr>
          <p:nvPr>
            <p:ph type="ftr" sz="quarter" idx="11"/>
          </p:nvPr>
        </p:nvSpPr>
        <p:spPr>
          <a:xfrm>
            <a:off x="818721"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111069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0F24045-0212-5547-B85B-F495CF44D552}" type="datetime1">
              <a:rPr lang="en-GB" smtClean="0"/>
              <a:t>26/02/2018</a:t>
            </a:fld>
            <a:endParaRPr lang="en-US"/>
          </a:p>
        </p:txBody>
      </p:sp>
      <p:sp>
        <p:nvSpPr>
          <p:cNvPr id="5" name="Footer Placeholder 4"/>
          <p:cNvSpPr>
            <a:spLocks noGrp="1"/>
          </p:cNvSpPr>
          <p:nvPr>
            <p:ph type="ftr" sz="quarter" idx="11"/>
          </p:nvPr>
        </p:nvSpPr>
        <p:spPr>
          <a:xfrm>
            <a:off x="818721"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310126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p>
            <a:fld id="{E3D0154E-F304-D247-92F2-35FAFE1729E4}" type="datetime1">
              <a:rPr lang="en-GB" smtClean="0"/>
              <a:t>26/02/2018</a:t>
            </a:fld>
            <a:endParaRPr lang="en-US"/>
          </a:p>
        </p:txBody>
      </p:sp>
      <p:sp>
        <p:nvSpPr>
          <p:cNvPr id="6" name="Slide Number Placeholder 5"/>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254503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33C708A-D72A-5840-808C-6B780F60CFAB}" type="datetime1">
              <a:rPr lang="en-GB" smtClean="0"/>
              <a:t>26/02/2018</a:t>
            </a:fld>
            <a:endParaRPr lang="en-US"/>
          </a:p>
        </p:txBody>
      </p:sp>
      <p:sp>
        <p:nvSpPr>
          <p:cNvPr id="5" name="Footer Placeholder 4"/>
          <p:cNvSpPr>
            <a:spLocks noGrp="1"/>
          </p:cNvSpPr>
          <p:nvPr>
            <p:ph type="ftr" sz="quarter" idx="11"/>
          </p:nvPr>
        </p:nvSpPr>
        <p:spPr>
          <a:xfrm>
            <a:off x="818721"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624297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313E171E-B41C-6441-B35B-6E2BC0E2DEF7}" type="datetime1">
              <a:rPr lang="en-GB" smtClean="0"/>
              <a:t>26/02/2018</a:t>
            </a:fld>
            <a:endParaRPr lang="en-US"/>
          </a:p>
        </p:txBody>
      </p:sp>
      <p:sp>
        <p:nvSpPr>
          <p:cNvPr id="6" name="Footer Placeholder 5"/>
          <p:cNvSpPr>
            <a:spLocks noGrp="1"/>
          </p:cNvSpPr>
          <p:nvPr>
            <p:ph type="ftr" sz="quarter" idx="11"/>
          </p:nvPr>
        </p:nvSpPr>
        <p:spPr>
          <a:xfrm>
            <a:off x="818721"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409722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3E4480D4-A472-2545-8FF8-090E8AAEE404}" type="datetime1">
              <a:rPr lang="en-GB" smtClean="0"/>
              <a:t>26/02/2018</a:t>
            </a:fld>
            <a:endParaRPr lang="en-US"/>
          </a:p>
        </p:txBody>
      </p:sp>
      <p:sp>
        <p:nvSpPr>
          <p:cNvPr id="8" name="Footer Placeholder 7"/>
          <p:cNvSpPr>
            <a:spLocks noGrp="1"/>
          </p:cNvSpPr>
          <p:nvPr>
            <p:ph type="ftr" sz="quarter" idx="11"/>
          </p:nvPr>
        </p:nvSpPr>
        <p:spPr>
          <a:xfrm>
            <a:off x="818721"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122467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A8D3FF7-35CE-1C42-BCE6-075743456DA9}" type="datetime1">
              <a:rPr lang="en-GB" smtClean="0"/>
              <a:t>26/02/2018</a:t>
            </a:fld>
            <a:endParaRPr lang="en-US"/>
          </a:p>
        </p:txBody>
      </p:sp>
      <p:sp>
        <p:nvSpPr>
          <p:cNvPr id="4" name="Footer Placeholder 3"/>
          <p:cNvSpPr>
            <a:spLocks noGrp="1"/>
          </p:cNvSpPr>
          <p:nvPr>
            <p:ph type="ftr" sz="quarter" idx="11"/>
          </p:nvPr>
        </p:nvSpPr>
        <p:spPr>
          <a:xfrm>
            <a:off x="818721"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414008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9F1AB-72C7-284D-A6D0-16C4504D6431}" type="datetime1">
              <a:rPr lang="en-GB" smtClean="0"/>
              <a:t>26/02/2018</a:t>
            </a:fld>
            <a:endParaRPr lang="en-US"/>
          </a:p>
        </p:txBody>
      </p:sp>
      <p:sp>
        <p:nvSpPr>
          <p:cNvPr id="3" name="Footer Placeholder 2"/>
          <p:cNvSpPr>
            <a:spLocks noGrp="1"/>
          </p:cNvSpPr>
          <p:nvPr>
            <p:ph type="ftr" sz="quarter" idx="11"/>
          </p:nvPr>
        </p:nvSpPr>
        <p:spPr>
          <a:xfrm>
            <a:off x="818721"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318852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1F53EF0-FD89-E24E-961F-974B98867905}" type="datetime1">
              <a:rPr lang="en-GB" smtClean="0"/>
              <a:t>26/02/2018</a:t>
            </a:fld>
            <a:endParaRPr lang="en-US"/>
          </a:p>
        </p:txBody>
      </p:sp>
      <p:sp>
        <p:nvSpPr>
          <p:cNvPr id="6" name="Footer Placeholder 5"/>
          <p:cNvSpPr>
            <a:spLocks noGrp="1"/>
          </p:cNvSpPr>
          <p:nvPr>
            <p:ph type="ftr" sz="quarter" idx="11"/>
          </p:nvPr>
        </p:nvSpPr>
        <p:spPr>
          <a:xfrm>
            <a:off x="818721"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279052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EFFC14B-6978-FA44-B0CC-204967CC16E2}" type="datetime1">
              <a:rPr lang="en-GB" smtClean="0"/>
              <a:t>26/02/2018</a:t>
            </a:fld>
            <a:endParaRPr lang="en-US"/>
          </a:p>
        </p:txBody>
      </p:sp>
      <p:sp>
        <p:nvSpPr>
          <p:cNvPr id="6" name="Footer Placeholder 5"/>
          <p:cNvSpPr>
            <a:spLocks noGrp="1"/>
          </p:cNvSpPr>
          <p:nvPr>
            <p:ph type="ftr" sz="quarter" idx="11"/>
          </p:nvPr>
        </p:nvSpPr>
        <p:spPr>
          <a:xfrm>
            <a:off x="818721"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392C83-2B70-7F42-B6A9-3F2707DF28EC}" type="slidenum">
              <a:rPr lang="en-US" smtClean="0"/>
              <a:t>‹#›</a:t>
            </a:fld>
            <a:endParaRPr lang="en-US"/>
          </a:p>
        </p:txBody>
      </p:sp>
    </p:spTree>
    <p:extLst>
      <p:ext uri="{BB962C8B-B14F-4D97-AF65-F5344CB8AC3E}">
        <p14:creationId xmlns:p14="http://schemas.microsoft.com/office/powerpoint/2010/main" val="6232324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p:txBody>
      </p:sp>
      <p:sp>
        <p:nvSpPr>
          <p:cNvPr id="4" name="Date Placeholder 3"/>
          <p:cNvSpPr>
            <a:spLocks noGrp="1"/>
          </p:cNvSpPr>
          <p:nvPr>
            <p:ph type="dt" sz="half" idx="2"/>
          </p:nvPr>
        </p:nvSpPr>
        <p:spPr>
          <a:xfrm>
            <a:off x="326762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9EBD4-9536-4148-B355-4EBC0B29CB74}" type="datetime1">
              <a:rPr lang="en-GB" smtClean="0"/>
              <a:t>26/02/2018</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92C83-2B70-7F42-B6A9-3F2707DF28EC}" type="slidenum">
              <a:rPr lang="en-US" smtClean="0"/>
              <a:t>‹#›</a:t>
            </a:fld>
            <a:endParaRPr lang="en-US"/>
          </a:p>
        </p:txBody>
      </p:sp>
      <p:pic>
        <p:nvPicPr>
          <p:cNvPr id="7" name="Picture 6"/>
          <p:cNvPicPr/>
          <p:nvPr userDrawn="1"/>
        </p:nvPicPr>
        <p:blipFill>
          <a:blip r:embed="rId13">
            <a:extLst>
              <a:ext uri="{28A0092B-C50C-407E-A947-70E740481C1C}">
                <a14:useLocalDpi xmlns:a14="http://schemas.microsoft.com/office/drawing/2010/main" val="0"/>
              </a:ext>
            </a:extLst>
          </a:blip>
          <a:stretch>
            <a:fillRect/>
          </a:stretch>
        </p:blipFill>
        <p:spPr>
          <a:xfrm>
            <a:off x="786577" y="6356350"/>
            <a:ext cx="1388796" cy="365125"/>
          </a:xfrm>
          <a:prstGeom prst="rect">
            <a:avLst/>
          </a:prstGeom>
        </p:spPr>
      </p:pic>
    </p:spTree>
    <p:extLst>
      <p:ext uri="{BB962C8B-B14F-4D97-AF65-F5344CB8AC3E}">
        <p14:creationId xmlns:p14="http://schemas.microsoft.com/office/powerpoint/2010/main" val="2826405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38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v"/>
        <a:defRPr sz="28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Ø"/>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400" kern="1200" baseline="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richard.potter@analyticscambridge.co.uk" TargetMode="Externa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 Id="rId3" Type="http://schemas.openxmlformats.org/officeDocument/2006/relationships/image" Target="../media/image7.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9.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 Id="rId3" Type="http://schemas.openxmlformats.org/officeDocument/2006/relationships/image" Target="../media/image1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3069" y="1398008"/>
            <a:ext cx="7772400" cy="3364492"/>
          </a:xfrm>
        </p:spPr>
        <p:txBody>
          <a:bodyPr>
            <a:normAutofit/>
          </a:bodyPr>
          <a:lstStyle/>
          <a:p>
            <a:r>
              <a:rPr lang="en-US" sz="4800" b="1" dirty="0" smtClean="0"/>
              <a:t>Intelligent Councils</a:t>
            </a:r>
            <a:r>
              <a:rPr lang="en-US" sz="3600" b="1" dirty="0" smtClean="0"/>
              <a:t/>
            </a:r>
            <a:br>
              <a:rPr lang="en-US" sz="3600" b="1" dirty="0" smtClean="0"/>
            </a:br>
            <a:r>
              <a:rPr lang="en-US" sz="3600" b="1" dirty="0"/>
              <a:t/>
            </a:r>
            <a:br>
              <a:rPr lang="en-US" sz="3600" b="1" dirty="0"/>
            </a:br>
            <a:r>
              <a:rPr lang="en-US" sz="3600" dirty="0" smtClean="0"/>
              <a:t>These for a full set of slides reporting on the project for</a:t>
            </a:r>
            <a:br>
              <a:rPr lang="en-US" sz="3600" dirty="0" smtClean="0"/>
            </a:br>
            <a:r>
              <a:rPr lang="en-US" sz="3600" dirty="0" smtClean="0"/>
              <a:t>the Local </a:t>
            </a:r>
            <a:r>
              <a:rPr lang="en-US" sz="3600" dirty="0"/>
              <a:t>Government Association </a:t>
            </a:r>
          </a:p>
        </p:txBody>
      </p:sp>
      <p:sp>
        <p:nvSpPr>
          <p:cNvPr id="5" name="TextBox 4"/>
          <p:cNvSpPr txBox="1"/>
          <p:nvPr/>
        </p:nvSpPr>
        <p:spPr>
          <a:xfrm>
            <a:off x="5150250" y="5219700"/>
            <a:ext cx="3384149" cy="1015663"/>
          </a:xfrm>
          <a:prstGeom prst="rect">
            <a:avLst/>
          </a:prstGeom>
          <a:noFill/>
        </p:spPr>
        <p:txBody>
          <a:bodyPr wrap="square" rtlCol="0">
            <a:spAutoFit/>
          </a:bodyPr>
          <a:lstStyle/>
          <a:p>
            <a:r>
              <a:rPr lang="en-US" sz="1200" dirty="0" smtClean="0"/>
              <a:t>Richard </a:t>
            </a:r>
            <a:r>
              <a:rPr lang="en-US" sz="1200" dirty="0"/>
              <a:t>Potter</a:t>
            </a:r>
            <a:r>
              <a:rPr lang="en-US" sz="1200" dirty="0" smtClean="0"/>
              <a:t>, Analytics </a:t>
            </a:r>
            <a:r>
              <a:rPr lang="en-US" sz="1200" dirty="0"/>
              <a:t>Cambridge Ltd.</a:t>
            </a:r>
          </a:p>
          <a:p>
            <a:endParaRPr lang="en-US" sz="1200" dirty="0"/>
          </a:p>
          <a:p>
            <a:r>
              <a:rPr lang="en-US" sz="1200" dirty="0"/>
              <a:t>Tel: 07547 132551</a:t>
            </a:r>
          </a:p>
          <a:p>
            <a:r>
              <a:rPr lang="en-US" sz="1200" dirty="0"/>
              <a:t>Email: </a:t>
            </a:r>
            <a:r>
              <a:rPr lang="en-US" sz="1200" dirty="0">
                <a:hlinkClick r:id="rId2"/>
              </a:rPr>
              <a:t>richard.potter@</a:t>
            </a:r>
            <a:r>
              <a:rPr lang="en-US" sz="1200" dirty="0" smtClean="0">
                <a:hlinkClick r:id="rId2"/>
              </a:rPr>
              <a:t>analyticscambridge.co.uk</a:t>
            </a:r>
            <a:endParaRPr lang="en-US" sz="1200" dirty="0" smtClean="0"/>
          </a:p>
          <a:p>
            <a:endParaRPr lang="en-US" sz="1200" dirty="0"/>
          </a:p>
        </p:txBody>
      </p:sp>
      <p:sp>
        <p:nvSpPr>
          <p:cNvPr id="3" name="TextBox 2"/>
          <p:cNvSpPr txBox="1"/>
          <p:nvPr/>
        </p:nvSpPr>
        <p:spPr>
          <a:xfrm>
            <a:off x="774701" y="5219701"/>
            <a:ext cx="1371599" cy="276999"/>
          </a:xfrm>
          <a:prstGeom prst="rect">
            <a:avLst/>
          </a:prstGeom>
          <a:noFill/>
        </p:spPr>
        <p:txBody>
          <a:bodyPr wrap="square" rtlCol="0">
            <a:spAutoFit/>
          </a:bodyPr>
          <a:lstStyle/>
          <a:p>
            <a:r>
              <a:rPr lang="en-US" sz="1200" dirty="0" smtClean="0"/>
              <a:t>26</a:t>
            </a:r>
            <a:r>
              <a:rPr lang="en-US" sz="1200" baseline="30000" dirty="0" smtClean="0"/>
              <a:t>th</a:t>
            </a:r>
            <a:r>
              <a:rPr lang="en-US" sz="1200" dirty="0" smtClean="0"/>
              <a:t> </a:t>
            </a:r>
            <a:r>
              <a:rPr lang="en-US" sz="1200" dirty="0" smtClean="0"/>
              <a:t>February 2018</a:t>
            </a:r>
            <a:endParaRPr lang="en-US" sz="1200" dirty="0"/>
          </a:p>
        </p:txBody>
      </p:sp>
      <p:pic>
        <p:nvPicPr>
          <p:cNvPr id="4" name="Picture 3"/>
          <p:cNvPicPr>
            <a:picLocks noChangeAspect="1"/>
          </p:cNvPicPr>
          <p:nvPr/>
        </p:nvPicPr>
        <p:blipFill>
          <a:blip r:embed="rId3"/>
          <a:stretch>
            <a:fillRect/>
          </a:stretch>
        </p:blipFill>
        <p:spPr>
          <a:xfrm>
            <a:off x="893069" y="476250"/>
            <a:ext cx="1418331" cy="865599"/>
          </a:xfrm>
          <a:prstGeom prst="rect">
            <a:avLst/>
          </a:prstGeom>
        </p:spPr>
      </p:pic>
    </p:spTree>
    <p:extLst>
      <p:ext uri="{BB962C8B-B14F-4D97-AF65-F5344CB8AC3E}">
        <p14:creationId xmlns:p14="http://schemas.microsoft.com/office/powerpoint/2010/main" val="2777484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338"/>
            <a:ext cx="8229600" cy="1143000"/>
          </a:xfrm>
        </p:spPr>
        <p:txBody>
          <a:bodyPr>
            <a:normAutofit/>
          </a:bodyPr>
          <a:lstStyle/>
          <a:p>
            <a:r>
              <a:rPr lang="en-US" dirty="0" smtClean="0"/>
              <a:t>Key features in an Intelligent Council 1/4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Importance in developing</a:t>
            </a:r>
          </a:p>
          <a:p>
            <a:pPr lvl="1"/>
            <a:r>
              <a:rPr lang="en-US" dirty="0" smtClean="0"/>
              <a:t>Political environment</a:t>
            </a:r>
          </a:p>
          <a:p>
            <a:pPr lvl="1"/>
            <a:r>
              <a:rPr lang="en-US" dirty="0" smtClean="0"/>
              <a:t>Capacity for policy</a:t>
            </a:r>
          </a:p>
          <a:p>
            <a:pPr lvl="1"/>
            <a:r>
              <a:rPr lang="en-US" dirty="0" smtClean="0"/>
              <a:t>People skills</a:t>
            </a:r>
          </a:p>
          <a:p>
            <a:r>
              <a:rPr lang="en-US" dirty="0" smtClean="0"/>
              <a:t>Use of a sound evidence base for making decisions, but not risk averse</a:t>
            </a:r>
          </a:p>
          <a:p>
            <a:r>
              <a:rPr lang="en-US" dirty="0"/>
              <a:t>A learning Council would review the past, both successes and failures, and learn from other councils, so can apply this learning to its future decisions and take more considered </a:t>
            </a:r>
            <a:r>
              <a:rPr lang="en-US" dirty="0" smtClean="0"/>
              <a:t>risks</a:t>
            </a:r>
          </a:p>
          <a:p>
            <a:r>
              <a:rPr lang="en-GB" dirty="0"/>
              <a:t>A clear necessity </a:t>
            </a:r>
            <a:r>
              <a:rPr lang="en-GB" dirty="0" smtClean="0"/>
              <a:t>for </a:t>
            </a:r>
            <a:r>
              <a:rPr lang="en-GB" dirty="0"/>
              <a:t>an Intelligent </a:t>
            </a:r>
            <a:r>
              <a:rPr lang="en-GB" dirty="0" smtClean="0"/>
              <a:t>Council </a:t>
            </a:r>
            <a:r>
              <a:rPr lang="en-GB" dirty="0"/>
              <a:t>is an adopted direction of travel. 20/20 Vision.  What kind of Borough in 20 </a:t>
            </a:r>
            <a:r>
              <a:rPr lang="en-GB" dirty="0" smtClean="0"/>
              <a:t>yrs.? </a:t>
            </a:r>
          </a:p>
          <a:p>
            <a:r>
              <a:rPr lang="en-GB" dirty="0" smtClean="0"/>
              <a:t>Intelligence in analysis </a:t>
            </a:r>
            <a:r>
              <a:rPr lang="mr-IN" dirty="0" smtClean="0"/>
              <a:t>–</a:t>
            </a:r>
            <a:r>
              <a:rPr lang="en-GB" dirty="0" smtClean="0"/>
              <a:t> e.g. placing a value on “time” spent providing services for children</a:t>
            </a:r>
          </a:p>
          <a:p>
            <a:r>
              <a:rPr lang="en-US" dirty="0" smtClean="0"/>
              <a:t>Practice which has clear </a:t>
            </a:r>
            <a:r>
              <a:rPr lang="en-US" dirty="0"/>
              <a:t>guidelines on technique, levels of standards and how need is </a:t>
            </a:r>
            <a:r>
              <a:rPr lang="en-US" dirty="0" smtClean="0"/>
              <a:t>shown</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10</a:t>
            </a:fld>
            <a:endParaRPr lang="en-US"/>
          </a:p>
        </p:txBody>
      </p:sp>
    </p:spTree>
    <p:extLst>
      <p:ext uri="{BB962C8B-B14F-4D97-AF65-F5344CB8AC3E}">
        <p14:creationId xmlns:p14="http://schemas.microsoft.com/office/powerpoint/2010/main" val="2322346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features in an Intelligent Council 2/4 </a:t>
            </a:r>
            <a:endParaRPr lang="en-US" dirty="0"/>
          </a:p>
        </p:txBody>
      </p:sp>
      <p:sp>
        <p:nvSpPr>
          <p:cNvPr id="3" name="Content Placeholder 2"/>
          <p:cNvSpPr>
            <a:spLocks noGrp="1"/>
          </p:cNvSpPr>
          <p:nvPr>
            <p:ph idx="1"/>
          </p:nvPr>
        </p:nvSpPr>
        <p:spPr>
          <a:xfrm>
            <a:off x="457200" y="1587500"/>
            <a:ext cx="8229600" cy="4525963"/>
          </a:xfrm>
        </p:spPr>
        <p:txBody>
          <a:bodyPr>
            <a:normAutofit fontScale="92500" lnSpcReduction="10000"/>
          </a:bodyPr>
          <a:lstStyle/>
          <a:p>
            <a:r>
              <a:rPr lang="en-GB" dirty="0" smtClean="0"/>
              <a:t>The ability to carry out scenario planning, answering “what if?” questions</a:t>
            </a:r>
          </a:p>
          <a:p>
            <a:r>
              <a:rPr lang="en-GB" dirty="0" smtClean="0"/>
              <a:t>Intelligence includes “horizon scanning”</a:t>
            </a:r>
          </a:p>
          <a:p>
            <a:r>
              <a:rPr lang="en-GB" dirty="0" smtClean="0"/>
              <a:t>A key feature can be acceptance to fail if things are tried out.  </a:t>
            </a:r>
            <a:r>
              <a:rPr lang="en-GB" dirty="0"/>
              <a:t>N</a:t>
            </a:r>
            <a:r>
              <a:rPr lang="en-GB" dirty="0" smtClean="0"/>
              <a:t>egative results can be treated as a positive result</a:t>
            </a:r>
          </a:p>
          <a:p>
            <a:r>
              <a:rPr lang="en-GB" dirty="0" smtClean="0"/>
              <a:t>Evidence is part of the transparency of decisions made </a:t>
            </a:r>
            <a:r>
              <a:rPr lang="mr-IN" dirty="0" smtClean="0"/>
              <a:t>–</a:t>
            </a:r>
            <a:r>
              <a:rPr lang="en-GB" dirty="0" smtClean="0"/>
              <a:t> how and where money is spent</a:t>
            </a:r>
          </a:p>
          <a:p>
            <a:r>
              <a:rPr lang="en-GB" dirty="0" smtClean="0"/>
              <a:t>Having trust and confidence in the data </a:t>
            </a:r>
            <a:r>
              <a:rPr lang="mr-IN" dirty="0" smtClean="0"/>
              <a:t>–</a:t>
            </a:r>
            <a:r>
              <a:rPr lang="en-GB" dirty="0" smtClean="0"/>
              <a:t> resolving the problem that people may see the data but not believe it</a:t>
            </a:r>
          </a:p>
          <a:p>
            <a:r>
              <a:rPr lang="en-GB" dirty="0" smtClean="0"/>
              <a:t>Moving away from a simple reaction to data but into asking questions of it and how it can be used</a:t>
            </a:r>
          </a:p>
          <a:p>
            <a:endParaRPr lang="en-US" dirty="0" smtClean="0"/>
          </a:p>
        </p:txBody>
      </p:sp>
      <p:sp>
        <p:nvSpPr>
          <p:cNvPr id="4" name="Slide Number Placeholder 3"/>
          <p:cNvSpPr>
            <a:spLocks noGrp="1"/>
          </p:cNvSpPr>
          <p:nvPr>
            <p:ph type="sldNum" sz="quarter" idx="12"/>
          </p:nvPr>
        </p:nvSpPr>
        <p:spPr/>
        <p:txBody>
          <a:bodyPr/>
          <a:lstStyle/>
          <a:p>
            <a:fld id="{94392C83-2B70-7F42-B6A9-3F2707DF28EC}" type="slidenum">
              <a:rPr lang="en-US" smtClean="0"/>
              <a:t>11</a:t>
            </a:fld>
            <a:endParaRPr lang="en-US"/>
          </a:p>
        </p:txBody>
      </p:sp>
    </p:spTree>
    <p:extLst>
      <p:ext uri="{BB962C8B-B14F-4D97-AF65-F5344CB8AC3E}">
        <p14:creationId xmlns:p14="http://schemas.microsoft.com/office/powerpoint/2010/main" val="3139427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features in an Intelligent Council </a:t>
            </a:r>
            <a:r>
              <a:rPr lang="en-US" dirty="0"/>
              <a:t>3</a:t>
            </a:r>
            <a:r>
              <a:rPr lang="en-US" dirty="0" smtClean="0"/>
              <a:t>/4 </a:t>
            </a:r>
            <a:endParaRPr lang="en-US" dirty="0"/>
          </a:p>
        </p:txBody>
      </p:sp>
      <p:sp>
        <p:nvSpPr>
          <p:cNvPr id="3" name="Content Placeholder 2"/>
          <p:cNvSpPr>
            <a:spLocks noGrp="1"/>
          </p:cNvSpPr>
          <p:nvPr>
            <p:ph idx="1"/>
          </p:nvPr>
        </p:nvSpPr>
        <p:spPr>
          <a:xfrm>
            <a:off x="457200" y="1587500"/>
            <a:ext cx="8229600" cy="4525963"/>
          </a:xfrm>
        </p:spPr>
        <p:txBody>
          <a:bodyPr>
            <a:normAutofit fontScale="92500" lnSpcReduction="20000"/>
          </a:bodyPr>
          <a:lstStyle/>
          <a:p>
            <a:r>
              <a:rPr lang="en-US" dirty="0" smtClean="0"/>
              <a:t>Important is:</a:t>
            </a:r>
            <a:r>
              <a:rPr lang="en-US" dirty="0"/>
              <a:t> </a:t>
            </a:r>
            <a:endParaRPr lang="en-US" dirty="0" smtClean="0"/>
          </a:p>
          <a:p>
            <a:pPr lvl="1"/>
            <a:r>
              <a:rPr lang="en-US" dirty="0"/>
              <a:t>P</a:t>
            </a:r>
            <a:r>
              <a:rPr lang="en-US" dirty="0" smtClean="0"/>
              <a:t>erformance indicators giving a sense of what is going on</a:t>
            </a:r>
          </a:p>
          <a:p>
            <a:pPr lvl="1"/>
            <a:r>
              <a:rPr lang="en-US" dirty="0" smtClean="0"/>
              <a:t>Activity information showing what is happening.  And actively linking this to financial data (i.e. not showing the two separately)</a:t>
            </a:r>
          </a:p>
          <a:p>
            <a:pPr lvl="1"/>
            <a:r>
              <a:rPr lang="en-US" dirty="0" smtClean="0"/>
              <a:t>An intelligence function showing the effect of activity</a:t>
            </a:r>
          </a:p>
          <a:p>
            <a:r>
              <a:rPr lang="en-US" dirty="0" smtClean="0"/>
              <a:t>Learning from others and not “reinventing the wheel”</a:t>
            </a:r>
          </a:p>
          <a:p>
            <a:r>
              <a:rPr lang="en-US" dirty="0" smtClean="0"/>
              <a:t>The use of “cost benefit” analysis rather than “cost actual”</a:t>
            </a:r>
          </a:p>
          <a:p>
            <a:r>
              <a:rPr lang="en-US" dirty="0" smtClean="0"/>
              <a:t>The ability in presenting research / data and analysis needs to be made part of management recruitment</a:t>
            </a:r>
          </a:p>
          <a:p>
            <a:r>
              <a:rPr lang="en-US" dirty="0" smtClean="0"/>
              <a:t>The ability to take account of long terms benefits including prevention</a:t>
            </a:r>
          </a:p>
          <a:p>
            <a:endParaRPr lang="en-US" dirty="0" smtClean="0"/>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94392C83-2B70-7F42-B6A9-3F2707DF28EC}" type="slidenum">
              <a:rPr lang="en-US" smtClean="0"/>
              <a:t>12</a:t>
            </a:fld>
            <a:endParaRPr lang="en-US"/>
          </a:p>
        </p:txBody>
      </p:sp>
    </p:spTree>
    <p:extLst>
      <p:ext uri="{BB962C8B-B14F-4D97-AF65-F5344CB8AC3E}">
        <p14:creationId xmlns:p14="http://schemas.microsoft.com/office/powerpoint/2010/main" val="1550663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938"/>
            <a:ext cx="8229600" cy="1143000"/>
          </a:xfrm>
        </p:spPr>
        <p:txBody>
          <a:bodyPr>
            <a:normAutofit/>
          </a:bodyPr>
          <a:lstStyle/>
          <a:p>
            <a:r>
              <a:rPr lang="en-US" dirty="0" smtClean="0"/>
              <a:t>Key features in an Intelligent Council </a:t>
            </a:r>
            <a:r>
              <a:rPr lang="en-US" dirty="0"/>
              <a:t>4</a:t>
            </a:r>
            <a:r>
              <a:rPr lang="en-US" dirty="0" smtClean="0"/>
              <a:t>/4 </a:t>
            </a:r>
            <a:endParaRPr lang="en-US" dirty="0"/>
          </a:p>
        </p:txBody>
      </p:sp>
      <p:sp>
        <p:nvSpPr>
          <p:cNvPr id="3" name="Content Placeholder 2"/>
          <p:cNvSpPr>
            <a:spLocks noGrp="1"/>
          </p:cNvSpPr>
          <p:nvPr>
            <p:ph idx="1"/>
          </p:nvPr>
        </p:nvSpPr>
        <p:spPr>
          <a:xfrm>
            <a:off x="457200" y="1587500"/>
            <a:ext cx="8229600" cy="4525963"/>
          </a:xfrm>
        </p:spPr>
        <p:txBody>
          <a:bodyPr>
            <a:normAutofit fontScale="70000" lnSpcReduction="20000"/>
          </a:bodyPr>
          <a:lstStyle/>
          <a:p>
            <a:r>
              <a:rPr lang="en-US" dirty="0" smtClean="0"/>
              <a:t>Having evidence based policy</a:t>
            </a:r>
          </a:p>
          <a:p>
            <a:r>
              <a:rPr lang="en-US" dirty="0" smtClean="0"/>
              <a:t>Moving beyond “let’s always do the same thing with the data”</a:t>
            </a:r>
          </a:p>
          <a:p>
            <a:r>
              <a:rPr lang="en-US" dirty="0" smtClean="0"/>
              <a:t>Intelligence can be seen as:</a:t>
            </a:r>
          </a:p>
          <a:p>
            <a:pPr lvl="1"/>
            <a:r>
              <a:rPr lang="en-US" dirty="0" smtClean="0"/>
              <a:t>Cultural barriers</a:t>
            </a:r>
          </a:p>
          <a:p>
            <a:pPr lvl="1"/>
            <a:r>
              <a:rPr lang="en-US" dirty="0" smtClean="0"/>
              <a:t>Technical barriers</a:t>
            </a:r>
          </a:p>
          <a:p>
            <a:pPr lvl="1"/>
            <a:r>
              <a:rPr lang="en-US" dirty="0" smtClean="0"/>
              <a:t>Statistical barriers</a:t>
            </a:r>
          </a:p>
          <a:p>
            <a:r>
              <a:rPr lang="en-US" dirty="0" smtClean="0"/>
              <a:t>An Intelligent Council would:</a:t>
            </a:r>
          </a:p>
          <a:p>
            <a:pPr lvl="1"/>
            <a:r>
              <a:rPr lang="en-US" dirty="0" smtClean="0"/>
              <a:t>be open to learning:</a:t>
            </a:r>
          </a:p>
          <a:p>
            <a:pPr lvl="1"/>
            <a:r>
              <a:rPr lang="en-US" dirty="0" smtClean="0"/>
              <a:t>know what it knows</a:t>
            </a:r>
          </a:p>
          <a:p>
            <a:pPr lvl="1"/>
            <a:r>
              <a:rPr lang="en-US" dirty="0"/>
              <a:t>k</a:t>
            </a:r>
            <a:r>
              <a:rPr lang="en-US" dirty="0" smtClean="0"/>
              <a:t>now what it doesn’t know</a:t>
            </a:r>
          </a:p>
          <a:p>
            <a:pPr lvl="1"/>
            <a:r>
              <a:rPr lang="en-US" dirty="0" smtClean="0"/>
              <a:t>have open channels - to peers, Universities, informed commentators,</a:t>
            </a:r>
          </a:p>
          <a:p>
            <a:pPr lvl="1"/>
            <a:r>
              <a:rPr lang="en-US" dirty="0" smtClean="0"/>
              <a:t>Know what others do</a:t>
            </a:r>
          </a:p>
          <a:p>
            <a:pPr lvl="1"/>
            <a:r>
              <a:rPr lang="en-US" dirty="0"/>
              <a:t>d</a:t>
            </a:r>
            <a:r>
              <a:rPr lang="en-US" dirty="0" smtClean="0"/>
              <a:t>etermine what to do and how impact / success will be evaluated</a:t>
            </a:r>
          </a:p>
          <a:p>
            <a:r>
              <a:rPr lang="en-US" dirty="0"/>
              <a:t>Evidence looks at what happened in the past.  Examine issues to see where you are now.  Trends may not help for the </a:t>
            </a:r>
            <a:r>
              <a:rPr lang="en-US" dirty="0" smtClean="0"/>
              <a:t>future</a:t>
            </a:r>
          </a:p>
          <a:p>
            <a:endParaRPr lang="en-US" dirty="0" smtClean="0"/>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94392C83-2B70-7F42-B6A9-3F2707DF28EC}" type="slidenum">
              <a:rPr lang="en-US" smtClean="0"/>
              <a:t>13</a:t>
            </a:fld>
            <a:endParaRPr lang="en-US"/>
          </a:p>
        </p:txBody>
      </p:sp>
    </p:spTree>
    <p:extLst>
      <p:ext uri="{BB962C8B-B14F-4D97-AF65-F5344CB8AC3E}">
        <p14:creationId xmlns:p14="http://schemas.microsoft.com/office/powerpoint/2010/main" val="2658187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8538"/>
            <a:ext cx="8229600" cy="1143000"/>
          </a:xfrm>
        </p:spPr>
        <p:txBody>
          <a:bodyPr>
            <a:noAutofit/>
          </a:bodyPr>
          <a:lstStyle/>
          <a:p>
            <a:r>
              <a:rPr lang="en-US" sz="5400" b="1" dirty="0" smtClean="0"/>
              <a:t>What can be addressed to develop Intelligence?</a:t>
            </a:r>
            <a:endParaRPr lang="en-US" sz="5400" b="1" dirty="0"/>
          </a:p>
        </p:txBody>
      </p:sp>
      <p:sp>
        <p:nvSpPr>
          <p:cNvPr id="4" name="Slide Number Placeholder 3"/>
          <p:cNvSpPr>
            <a:spLocks noGrp="1"/>
          </p:cNvSpPr>
          <p:nvPr>
            <p:ph type="sldNum" sz="quarter" idx="12"/>
          </p:nvPr>
        </p:nvSpPr>
        <p:spPr/>
        <p:txBody>
          <a:bodyPr/>
          <a:lstStyle/>
          <a:p>
            <a:fld id="{94392C83-2B70-7F42-B6A9-3F2707DF28EC}" type="slidenum">
              <a:rPr lang="en-US" smtClean="0"/>
              <a:t>14</a:t>
            </a:fld>
            <a:endParaRPr lang="en-US"/>
          </a:p>
        </p:txBody>
      </p:sp>
    </p:spTree>
    <p:extLst>
      <p:ext uri="{BB962C8B-B14F-4D97-AF65-F5344CB8AC3E}">
        <p14:creationId xmlns:p14="http://schemas.microsoft.com/office/powerpoint/2010/main" val="3534017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47615"/>
            <a:ext cx="8229600" cy="937795"/>
          </a:xfrm>
        </p:spPr>
        <p:txBody>
          <a:bodyPr rtlCol="0">
            <a:normAutofit/>
          </a:bodyPr>
          <a:lstStyle/>
          <a:p>
            <a:pPr marL="0" indent="0" algn="ctr" eaLnBrk="1" fontAlgn="auto" hangingPunct="1">
              <a:spcAft>
                <a:spcPts val="0"/>
              </a:spcAft>
              <a:buNone/>
              <a:defRPr/>
            </a:pPr>
            <a:r>
              <a:rPr lang="en-US" sz="4800" b="1" dirty="0"/>
              <a:t>Identified themes</a:t>
            </a:r>
            <a:endParaRPr lang="en-US" sz="4800" b="1" dirty="0">
              <a:ea typeface="+mn-ea"/>
              <a:cs typeface="+mn-cs"/>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EA2D9450-3388-6241-A9D4-982B5F6E7C8E}" type="slidenum">
              <a:rPr lang="en-US" altLang="en-US" sz="1200">
                <a:solidFill>
                  <a:srgbClr val="898989"/>
                </a:solidFill>
              </a:rPr>
              <a:pPr eaLnBrk="1" hangingPunct="1"/>
              <a:t>15</a:t>
            </a:fld>
            <a:endParaRPr lang="en-US" altLang="en-US" sz="1200">
              <a:solidFill>
                <a:srgbClr val="898989"/>
              </a:solidFill>
            </a:endParaRPr>
          </a:p>
        </p:txBody>
      </p:sp>
    </p:spTree>
    <p:extLst>
      <p:ext uri="{BB962C8B-B14F-4D97-AF65-F5344CB8AC3E}">
        <p14:creationId xmlns:p14="http://schemas.microsoft.com/office/powerpoint/2010/main" val="1019743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182880"/>
            <a:ext cx="8229600" cy="843032"/>
          </a:xfrm>
        </p:spPr>
        <p:txBody>
          <a:bodyPr>
            <a:normAutofit fontScale="90000"/>
          </a:bodyPr>
          <a:lstStyle/>
          <a:p>
            <a:pPr eaLnBrk="1" hangingPunct="1"/>
            <a:r>
              <a:rPr lang="en-US" altLang="en-US" sz="2800" b="1" dirty="0">
                <a:ea typeface="ＭＳ Ｐゴシック" charset="-128"/>
              </a:rPr>
              <a:t>How do we get there</a:t>
            </a:r>
            <a:r>
              <a:rPr lang="en-US" altLang="en-US" sz="2800" b="1">
                <a:ea typeface="ＭＳ Ｐゴシック" charset="-128"/>
              </a:rPr>
              <a:t>? </a:t>
            </a:r>
            <a:r>
              <a:rPr lang="en-US" altLang="en-US" sz="2800" b="1" smtClean="0">
                <a:ea typeface="ＭＳ Ｐゴシック" charset="-128"/>
              </a:rPr>
              <a:t/>
            </a:r>
            <a:br>
              <a:rPr lang="en-US" altLang="en-US" sz="2800" b="1" smtClean="0">
                <a:ea typeface="ＭＳ Ｐゴシック" charset="-128"/>
              </a:rPr>
            </a:br>
            <a:r>
              <a:rPr lang="en-US" altLang="en-US" sz="2800" b="1" dirty="0" smtClean="0">
                <a:ea typeface="ＭＳ Ｐゴシック" charset="-128"/>
              </a:rPr>
              <a:t>Key elements</a:t>
            </a:r>
            <a:endParaRPr lang="en-US" altLang="en-US" sz="2800" b="1" dirty="0">
              <a:ea typeface="ＭＳ Ｐゴシック" charset="-128"/>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C5F13BDB-4640-6C4E-BC83-F0576BD66322}" type="slidenum">
              <a:rPr lang="en-US" altLang="en-US" sz="1200">
                <a:solidFill>
                  <a:srgbClr val="898989"/>
                </a:solidFill>
              </a:rPr>
              <a:pPr eaLnBrk="1" hangingPunct="1"/>
              <a:t>16</a:t>
            </a:fld>
            <a:endParaRPr lang="en-US" altLang="en-US" sz="1200">
              <a:solidFill>
                <a:srgbClr val="898989"/>
              </a:solidFill>
            </a:endParaRPr>
          </a:p>
        </p:txBody>
      </p:sp>
      <p:graphicFrame>
        <p:nvGraphicFramePr>
          <p:cNvPr id="5" name="Diagram 4"/>
          <p:cNvGraphicFramePr/>
          <p:nvPr/>
        </p:nvGraphicFramePr>
        <p:xfrm>
          <a:off x="354842" y="1166019"/>
          <a:ext cx="8570794" cy="5289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3030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are different ways of identifying steps in improving intelligence</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863557F1-449B-1445-9818-44090B436050}" type="slidenum">
              <a:rPr lang="en-US" altLang="en-US" smtClean="0"/>
              <a:pPr/>
              <a:t>17</a:t>
            </a:fld>
            <a:endParaRPr lang="en-US" alt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147" y="1866900"/>
            <a:ext cx="8009653" cy="3086100"/>
          </a:xfrm>
          <a:prstGeom prst="rect">
            <a:avLst/>
          </a:prstGeom>
        </p:spPr>
      </p:pic>
    </p:spTree>
    <p:extLst>
      <p:ext uri="{BB962C8B-B14F-4D97-AF65-F5344CB8AC3E}">
        <p14:creationId xmlns:p14="http://schemas.microsoft.com/office/powerpoint/2010/main" val="1763776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1/4</a:t>
            </a:r>
            <a:endParaRPr lang="en-US" dirty="0"/>
          </a:p>
        </p:txBody>
      </p:sp>
      <p:sp>
        <p:nvSpPr>
          <p:cNvPr id="3" name="Content Placeholder 2"/>
          <p:cNvSpPr>
            <a:spLocks noGrp="1"/>
          </p:cNvSpPr>
          <p:nvPr>
            <p:ph idx="1"/>
          </p:nvPr>
        </p:nvSpPr>
        <p:spPr/>
        <p:txBody>
          <a:bodyPr>
            <a:normAutofit lnSpcReduction="10000"/>
          </a:bodyPr>
          <a:lstStyle/>
          <a:p>
            <a:r>
              <a:rPr lang="en-US" dirty="0" smtClean="0"/>
              <a:t>Includes communicating the </a:t>
            </a:r>
            <a:r>
              <a:rPr lang="en-US" i="1" dirty="0" smtClean="0"/>
              <a:t>value</a:t>
            </a:r>
            <a:r>
              <a:rPr lang="en-US" dirty="0" smtClean="0"/>
              <a:t> of the research</a:t>
            </a:r>
          </a:p>
          <a:p>
            <a:r>
              <a:rPr lang="en-US" dirty="0" smtClean="0"/>
              <a:t>Communications can include setting out risks and benefits as options</a:t>
            </a:r>
          </a:p>
          <a:p>
            <a:r>
              <a:rPr lang="en-US" dirty="0" smtClean="0"/>
              <a:t>In dealing with uncertainty, what are ranges which evidence can show</a:t>
            </a:r>
          </a:p>
          <a:p>
            <a:r>
              <a:rPr lang="en-US" dirty="0" smtClean="0"/>
              <a:t>Examine how to communicate with the public </a:t>
            </a:r>
            <a:r>
              <a:rPr lang="mr-IN" dirty="0" smtClean="0"/>
              <a:t>–</a:t>
            </a:r>
            <a:r>
              <a:rPr lang="en-US" dirty="0" smtClean="0"/>
              <a:t> how can data be shared in a way that meets their needs</a:t>
            </a:r>
          </a:p>
          <a:p>
            <a:r>
              <a:rPr lang="en-US" dirty="0" smtClean="0"/>
              <a:t>Do (research / analysis) roles have sufficiently clear job titles that they can be contacted?</a:t>
            </a:r>
          </a:p>
          <a:p>
            <a:r>
              <a:rPr lang="en-US" dirty="0" smtClean="0"/>
              <a:t>Having openness about methodologies used</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18</a:t>
            </a:fld>
            <a:endParaRPr lang="en-US"/>
          </a:p>
        </p:txBody>
      </p:sp>
    </p:spTree>
    <p:extLst>
      <p:ext uri="{BB962C8B-B14F-4D97-AF65-F5344CB8AC3E}">
        <p14:creationId xmlns:p14="http://schemas.microsoft.com/office/powerpoint/2010/main" val="379288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938"/>
            <a:ext cx="8229600" cy="1143000"/>
          </a:xfrm>
        </p:spPr>
        <p:txBody>
          <a:bodyPr/>
          <a:lstStyle/>
          <a:p>
            <a:r>
              <a:rPr lang="en-US" dirty="0" smtClean="0"/>
              <a:t>Communications 2/4</a:t>
            </a:r>
            <a:endParaRPr lang="en-US" dirty="0"/>
          </a:p>
        </p:txBody>
      </p:sp>
      <p:sp>
        <p:nvSpPr>
          <p:cNvPr id="3" name="Content Placeholder 2"/>
          <p:cNvSpPr>
            <a:spLocks noGrp="1"/>
          </p:cNvSpPr>
          <p:nvPr>
            <p:ph idx="1"/>
          </p:nvPr>
        </p:nvSpPr>
        <p:spPr>
          <a:xfrm>
            <a:off x="457200" y="1612900"/>
            <a:ext cx="8229600" cy="4525963"/>
          </a:xfrm>
        </p:spPr>
        <p:txBody>
          <a:bodyPr>
            <a:normAutofit fontScale="92500" lnSpcReduction="10000"/>
          </a:bodyPr>
          <a:lstStyle/>
          <a:p>
            <a:r>
              <a:rPr lang="en-US" dirty="0" smtClean="0"/>
              <a:t>Analysis such as JSNAs can contain much good data and research.  To be most effective the key findings should be able to be interpreted by those making decisions</a:t>
            </a:r>
          </a:p>
          <a:p>
            <a:r>
              <a:rPr lang="en-US" dirty="0" smtClean="0"/>
              <a:t>(!) use of understood language e.g. don’t simply refer to JSNAs</a:t>
            </a:r>
          </a:p>
          <a:p>
            <a:r>
              <a:rPr lang="en-US" dirty="0"/>
              <a:t>The importance of narrative in presenting data </a:t>
            </a:r>
            <a:r>
              <a:rPr lang="en-US" dirty="0" smtClean="0"/>
              <a:t>(which can help)</a:t>
            </a:r>
          </a:p>
          <a:p>
            <a:r>
              <a:rPr lang="en-US" dirty="0" smtClean="0"/>
              <a:t>Use of infographics</a:t>
            </a:r>
          </a:p>
          <a:p>
            <a:r>
              <a:rPr lang="en-US" dirty="0" smtClean="0"/>
              <a:t>Performance reports can be asked to be on one side of paper</a:t>
            </a:r>
          </a:p>
          <a:p>
            <a:r>
              <a:rPr lang="en-US" dirty="0" smtClean="0"/>
              <a:t>Vary communications according to the “audience”</a:t>
            </a:r>
          </a:p>
        </p:txBody>
      </p:sp>
      <p:sp>
        <p:nvSpPr>
          <p:cNvPr id="4" name="Slide Number Placeholder 3"/>
          <p:cNvSpPr>
            <a:spLocks noGrp="1"/>
          </p:cNvSpPr>
          <p:nvPr>
            <p:ph type="sldNum" sz="quarter" idx="12"/>
          </p:nvPr>
        </p:nvSpPr>
        <p:spPr/>
        <p:txBody>
          <a:bodyPr/>
          <a:lstStyle/>
          <a:p>
            <a:fld id="{94392C83-2B70-7F42-B6A9-3F2707DF28EC}" type="slidenum">
              <a:rPr lang="en-US" smtClean="0"/>
              <a:t>19</a:t>
            </a:fld>
            <a:endParaRPr lang="en-US"/>
          </a:p>
        </p:txBody>
      </p:sp>
    </p:spTree>
    <p:extLst>
      <p:ext uri="{BB962C8B-B14F-4D97-AF65-F5344CB8AC3E}">
        <p14:creationId xmlns:p14="http://schemas.microsoft.com/office/powerpoint/2010/main" val="3657922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1701"/>
            <a:ext cx="8229600" cy="5041900"/>
          </a:xfrm>
        </p:spPr>
        <p:txBody>
          <a:bodyPr>
            <a:normAutofit lnSpcReduction="10000"/>
          </a:bodyPr>
          <a:lstStyle/>
          <a:p>
            <a:pPr marL="0" indent="0">
              <a:buNone/>
            </a:pPr>
            <a:r>
              <a:rPr lang="en-US" dirty="0"/>
              <a:t>The slides show </a:t>
            </a:r>
            <a:r>
              <a:rPr lang="en-US" dirty="0" smtClean="0"/>
              <a:t>initial views </a:t>
            </a:r>
            <a:r>
              <a:rPr lang="en-US" dirty="0"/>
              <a:t>what helps and is needed for a Council to improve its </a:t>
            </a:r>
            <a:r>
              <a:rPr lang="en-US" dirty="0" smtClean="0"/>
              <a:t>intelligence.</a:t>
            </a:r>
          </a:p>
          <a:p>
            <a:pPr marL="0" indent="0">
              <a:buNone/>
            </a:pPr>
            <a:endParaRPr lang="en-US" sz="1800" dirty="0"/>
          </a:p>
          <a:p>
            <a:pPr marL="0" indent="0">
              <a:buNone/>
            </a:pPr>
            <a:r>
              <a:rPr lang="en-US" dirty="0" smtClean="0"/>
              <a:t>It forms input into the Local Government Association’s project </a:t>
            </a:r>
            <a:r>
              <a:rPr lang="en-US" dirty="0"/>
              <a:t>on “The Intelligent Council: promoting good practice in evidence based decision </a:t>
            </a:r>
            <a:r>
              <a:rPr lang="en-US" dirty="0" smtClean="0"/>
              <a:t>making”</a:t>
            </a:r>
          </a:p>
          <a:p>
            <a:pPr marL="0" indent="0">
              <a:buNone/>
            </a:pPr>
            <a:endParaRPr lang="en-GB" sz="1800" b="1" dirty="0" smtClean="0"/>
          </a:p>
          <a:p>
            <a:pPr marL="0" indent="0">
              <a:buNone/>
            </a:pPr>
            <a:r>
              <a:rPr lang="en-GB" b="1" dirty="0" smtClean="0"/>
              <a:t>The slides are structured: </a:t>
            </a:r>
          </a:p>
          <a:p>
            <a:pPr marL="514350" indent="-514350">
              <a:buFont typeface="+mj-lt"/>
              <a:buAutoNum type="arabicPeriod"/>
            </a:pPr>
            <a:r>
              <a:rPr lang="en-GB" dirty="0" smtClean="0"/>
              <a:t>Findings from the survey</a:t>
            </a:r>
          </a:p>
          <a:p>
            <a:pPr marL="514350" indent="-514350">
              <a:buFont typeface="+mj-lt"/>
              <a:buAutoNum type="arabicPeriod"/>
            </a:pPr>
            <a:r>
              <a:rPr lang="en-GB" dirty="0" smtClean="0"/>
              <a:t>How the survey information was gathered</a:t>
            </a:r>
          </a:p>
          <a:p>
            <a:pPr marL="514350" indent="-514350">
              <a:buFont typeface="+mj-lt"/>
              <a:buAutoNum type="arabicPeriod"/>
            </a:pPr>
            <a:r>
              <a:rPr lang="en-GB" dirty="0" smtClean="0"/>
              <a:t>Additional elements of reference set and possible examples</a:t>
            </a:r>
          </a:p>
          <a:p>
            <a:pPr marL="514350" indent="-514350">
              <a:buFont typeface="+mj-lt"/>
              <a:buAutoNum type="arabicPeriod"/>
            </a:pPr>
            <a:endParaRPr lang="en-US" dirty="0" smtClean="0"/>
          </a:p>
        </p:txBody>
      </p:sp>
      <p:sp>
        <p:nvSpPr>
          <p:cNvPr id="4" name="Slide Number Placeholder 3"/>
          <p:cNvSpPr>
            <a:spLocks noGrp="1"/>
          </p:cNvSpPr>
          <p:nvPr>
            <p:ph type="sldNum" sz="quarter" idx="12"/>
          </p:nvPr>
        </p:nvSpPr>
        <p:spPr/>
        <p:txBody>
          <a:bodyPr/>
          <a:lstStyle/>
          <a:p>
            <a:fld id="{94392C83-2B70-7F42-B6A9-3F2707DF28EC}" type="slidenum">
              <a:rPr lang="en-US" smtClean="0"/>
              <a:t>2</a:t>
            </a:fld>
            <a:endParaRPr lang="en-US"/>
          </a:p>
        </p:txBody>
      </p:sp>
    </p:spTree>
    <p:extLst>
      <p:ext uri="{BB962C8B-B14F-4D97-AF65-F5344CB8AC3E}">
        <p14:creationId xmlns:p14="http://schemas.microsoft.com/office/powerpoint/2010/main" val="2591124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3/4</a:t>
            </a:r>
            <a:endParaRPr lang="en-US" dirty="0"/>
          </a:p>
        </p:txBody>
      </p:sp>
      <p:sp>
        <p:nvSpPr>
          <p:cNvPr id="3" name="Content Placeholder 2"/>
          <p:cNvSpPr>
            <a:spLocks noGrp="1"/>
          </p:cNvSpPr>
          <p:nvPr>
            <p:ph idx="1"/>
          </p:nvPr>
        </p:nvSpPr>
        <p:spPr/>
        <p:txBody>
          <a:bodyPr>
            <a:normAutofit/>
          </a:bodyPr>
          <a:lstStyle/>
          <a:p>
            <a:r>
              <a:rPr lang="en-US" dirty="0" smtClean="0"/>
              <a:t>Regular </a:t>
            </a:r>
            <a:r>
              <a:rPr lang="en-US" dirty="0"/>
              <a:t>communication with </a:t>
            </a:r>
            <a:r>
              <a:rPr lang="en-US" dirty="0" smtClean="0"/>
              <a:t>partners</a:t>
            </a:r>
          </a:p>
          <a:p>
            <a:r>
              <a:rPr lang="en-US" dirty="0" smtClean="0"/>
              <a:t>Can we empower / enable managers to have information at their fingertips?</a:t>
            </a:r>
          </a:p>
          <a:p>
            <a:r>
              <a:rPr lang="en-US" dirty="0" smtClean="0"/>
              <a:t>With managers having access to live information do they have skills / knowledge to interpret it</a:t>
            </a:r>
          </a:p>
          <a:p>
            <a:r>
              <a:rPr lang="en-US" dirty="0" smtClean="0"/>
              <a:t>Holding of open sessions / briefings</a:t>
            </a:r>
          </a:p>
          <a:p>
            <a:r>
              <a:rPr lang="en-US" dirty="0" smtClean="0"/>
              <a:t>Visit local conferences to say what is available e.g. voluntary sector conferences</a:t>
            </a:r>
          </a:p>
          <a:p>
            <a:r>
              <a:rPr lang="en-US" dirty="0" smtClean="0"/>
              <a:t>Putting out open data</a:t>
            </a:r>
            <a:endParaRPr lang="en-US" dirty="0"/>
          </a:p>
          <a:p>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20</a:t>
            </a:fld>
            <a:endParaRPr lang="en-US"/>
          </a:p>
        </p:txBody>
      </p:sp>
    </p:spTree>
    <p:extLst>
      <p:ext uri="{BB962C8B-B14F-4D97-AF65-F5344CB8AC3E}">
        <p14:creationId xmlns:p14="http://schemas.microsoft.com/office/powerpoint/2010/main" val="23159361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4/</a:t>
            </a:r>
            <a:r>
              <a:rPr lang="en-US" dirty="0"/>
              <a:t>4</a:t>
            </a:r>
          </a:p>
        </p:txBody>
      </p:sp>
      <p:sp>
        <p:nvSpPr>
          <p:cNvPr id="3" name="Content Placeholder 2"/>
          <p:cNvSpPr>
            <a:spLocks noGrp="1"/>
          </p:cNvSpPr>
          <p:nvPr>
            <p:ph idx="1"/>
          </p:nvPr>
        </p:nvSpPr>
        <p:spPr/>
        <p:txBody>
          <a:bodyPr>
            <a:normAutofit/>
          </a:bodyPr>
          <a:lstStyle/>
          <a:p>
            <a:r>
              <a:rPr lang="en-US" dirty="0" smtClean="0"/>
              <a:t>Variation in how data communicated to same people e.g. members using a ward profile tool or some having information via </a:t>
            </a:r>
            <a:r>
              <a:rPr lang="en-US" dirty="0" err="1" smtClean="0"/>
              <a:t>pdfs</a:t>
            </a:r>
            <a:endParaRPr lang="en-US" dirty="0" smtClean="0"/>
          </a:p>
          <a:p>
            <a:r>
              <a:rPr lang="en-US" dirty="0" smtClean="0"/>
              <a:t>Managers get graphs on their mobile phones</a:t>
            </a:r>
          </a:p>
          <a:p>
            <a:r>
              <a:rPr lang="en-US" dirty="0" smtClean="0"/>
              <a:t>Take those being presented to on a journey to help them understand </a:t>
            </a:r>
            <a:r>
              <a:rPr lang="mr-IN" dirty="0" smtClean="0"/>
              <a:t>–</a:t>
            </a:r>
            <a:r>
              <a:rPr lang="en-US" dirty="0" smtClean="0"/>
              <a:t> its not just presenting statistics</a:t>
            </a:r>
          </a:p>
          <a:p>
            <a:r>
              <a:rPr lang="en-US" dirty="0" smtClean="0"/>
              <a:t>The openness and speed of social media</a:t>
            </a:r>
            <a:endParaRPr lang="en-US" dirty="0"/>
          </a:p>
          <a:p>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21</a:t>
            </a:fld>
            <a:endParaRPr lang="en-US"/>
          </a:p>
        </p:txBody>
      </p:sp>
    </p:spTree>
    <p:extLst>
      <p:ext uri="{BB962C8B-B14F-4D97-AF65-F5344CB8AC3E}">
        <p14:creationId xmlns:p14="http://schemas.microsoft.com/office/powerpoint/2010/main" val="3801572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 with other Councils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Comparing Local Authorities is more difficult without standard measures</a:t>
            </a:r>
          </a:p>
          <a:p>
            <a:r>
              <a:rPr lang="en-US" dirty="0" smtClean="0"/>
              <a:t>Local Government </a:t>
            </a:r>
            <a:r>
              <a:rPr lang="en-US" dirty="0"/>
              <a:t>b</a:t>
            </a:r>
            <a:r>
              <a:rPr lang="en-US" dirty="0" smtClean="0"/>
              <a:t>enchmarking has some value</a:t>
            </a:r>
          </a:p>
          <a:p>
            <a:r>
              <a:rPr lang="en-US" dirty="0" smtClean="0"/>
              <a:t>Note that not everywhere is the </a:t>
            </a:r>
            <a:r>
              <a:rPr lang="en-US" dirty="0"/>
              <a:t>same. Data analysis of Partner local authorities needs to take account of the different characteristics e.g. of the </a:t>
            </a:r>
            <a:r>
              <a:rPr lang="en-US" dirty="0" smtClean="0"/>
              <a:t>population</a:t>
            </a:r>
          </a:p>
          <a:p>
            <a:r>
              <a:rPr lang="en-US" dirty="0" smtClean="0"/>
              <a:t>Benchmarking / peer review can help develop or measure Council Intelligence</a:t>
            </a:r>
          </a:p>
          <a:p>
            <a:r>
              <a:rPr lang="en-US" dirty="0" smtClean="0"/>
              <a:t>Local Government Association Peer Reviews provide independent feedback from an external perspective</a:t>
            </a:r>
          </a:p>
          <a:p>
            <a:r>
              <a:rPr lang="en-US" dirty="0" smtClean="0"/>
              <a:t>Comparison with other Councils can also see if they are doing the same</a:t>
            </a:r>
          </a:p>
          <a:p>
            <a:endParaRPr lang="en-US" dirty="0" smtClean="0"/>
          </a:p>
        </p:txBody>
      </p:sp>
      <p:sp>
        <p:nvSpPr>
          <p:cNvPr id="4" name="Slide Number Placeholder 3"/>
          <p:cNvSpPr>
            <a:spLocks noGrp="1"/>
          </p:cNvSpPr>
          <p:nvPr>
            <p:ph type="sldNum" sz="quarter" idx="12"/>
          </p:nvPr>
        </p:nvSpPr>
        <p:spPr/>
        <p:txBody>
          <a:bodyPr/>
          <a:lstStyle/>
          <a:p>
            <a:fld id="{94392C83-2B70-7F42-B6A9-3F2707DF28EC}" type="slidenum">
              <a:rPr lang="en-US" smtClean="0"/>
              <a:t>22</a:t>
            </a:fld>
            <a:endParaRPr lang="en-US"/>
          </a:p>
        </p:txBody>
      </p:sp>
    </p:spTree>
    <p:extLst>
      <p:ext uri="{BB962C8B-B14F-4D97-AF65-F5344CB8AC3E}">
        <p14:creationId xmlns:p14="http://schemas.microsoft.com/office/powerpoint/2010/main" val="23907917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 Service Planning </a:t>
            </a:r>
            <a:endParaRPr lang="en-US" dirty="0"/>
          </a:p>
        </p:txBody>
      </p:sp>
      <p:sp>
        <p:nvSpPr>
          <p:cNvPr id="3" name="Content Placeholder 2"/>
          <p:cNvSpPr>
            <a:spLocks noGrp="1"/>
          </p:cNvSpPr>
          <p:nvPr>
            <p:ph idx="1"/>
          </p:nvPr>
        </p:nvSpPr>
        <p:spPr>
          <a:xfrm>
            <a:off x="457200" y="1612900"/>
            <a:ext cx="8229600" cy="4525963"/>
          </a:xfrm>
        </p:spPr>
        <p:txBody>
          <a:bodyPr>
            <a:normAutofit fontScale="85000" lnSpcReduction="20000"/>
          </a:bodyPr>
          <a:lstStyle/>
          <a:p>
            <a:r>
              <a:rPr lang="en-US" dirty="0" smtClean="0"/>
              <a:t>Evidence internal to a Council e.g. sickness levels is important</a:t>
            </a:r>
          </a:p>
          <a:p>
            <a:r>
              <a:rPr lang="en-US" dirty="0" smtClean="0"/>
              <a:t>Managers </a:t>
            </a:r>
            <a:r>
              <a:rPr lang="en-US" dirty="0"/>
              <a:t>(of services) need training / skills on the use of </a:t>
            </a:r>
            <a:r>
              <a:rPr lang="en-US" dirty="0" smtClean="0"/>
              <a:t>and understanding of evidence. </a:t>
            </a:r>
            <a:r>
              <a:rPr lang="en-US" dirty="0"/>
              <a:t>Heads of Service need sufficient digital skills to handle numerical </a:t>
            </a:r>
            <a:r>
              <a:rPr lang="en-US" dirty="0" smtClean="0"/>
              <a:t>data</a:t>
            </a:r>
          </a:p>
          <a:p>
            <a:r>
              <a:rPr lang="en-US" dirty="0" smtClean="0"/>
              <a:t>Need for sufficient financial information for service planning.  </a:t>
            </a:r>
            <a:r>
              <a:rPr lang="en-US" dirty="0"/>
              <a:t>I</a:t>
            </a:r>
            <a:r>
              <a:rPr lang="en-US" dirty="0" smtClean="0"/>
              <a:t>n a way that service planning doesn’t avoid real issues</a:t>
            </a:r>
          </a:p>
          <a:p>
            <a:r>
              <a:rPr lang="en-US" dirty="0"/>
              <a:t>Communication with service managers needs to be two way:</a:t>
            </a:r>
          </a:p>
          <a:p>
            <a:pPr lvl="1"/>
            <a:r>
              <a:rPr lang="en-US" dirty="0"/>
              <a:t>Service </a:t>
            </a:r>
            <a:r>
              <a:rPr lang="en-US" dirty="0" smtClean="0"/>
              <a:t>manager </a:t>
            </a:r>
            <a:r>
              <a:rPr lang="en-US" dirty="0"/>
              <a:t>identifies the need for data and asks for research / evidence</a:t>
            </a:r>
          </a:p>
          <a:p>
            <a:pPr lvl="1"/>
            <a:r>
              <a:rPr lang="en-US" dirty="0" smtClean="0"/>
              <a:t>Need seen by research </a:t>
            </a:r>
            <a:r>
              <a:rPr lang="en-US" dirty="0"/>
              <a:t>team </a:t>
            </a:r>
            <a:r>
              <a:rPr lang="en-US" dirty="0" smtClean="0"/>
              <a:t>then </a:t>
            </a:r>
            <a:r>
              <a:rPr lang="en-US" dirty="0"/>
              <a:t>communicated to service </a:t>
            </a:r>
            <a:r>
              <a:rPr lang="en-US" dirty="0" smtClean="0"/>
              <a:t>manager</a:t>
            </a:r>
          </a:p>
          <a:p>
            <a:r>
              <a:rPr lang="en-US" dirty="0" smtClean="0"/>
              <a:t>Service manager needs to know </a:t>
            </a:r>
            <a:r>
              <a:rPr lang="en-US" i="1" dirty="0" smtClean="0"/>
              <a:t>what they want </a:t>
            </a:r>
            <a:r>
              <a:rPr lang="en-US" dirty="0" smtClean="0"/>
              <a:t>so discussion can be on </a:t>
            </a:r>
            <a:r>
              <a:rPr lang="en-US" i="1" dirty="0" smtClean="0"/>
              <a:t>how </a:t>
            </a:r>
            <a:r>
              <a:rPr lang="en-US" dirty="0" smtClean="0"/>
              <a:t>research would be carried out</a:t>
            </a:r>
          </a:p>
          <a:p>
            <a:r>
              <a:rPr lang="en-US" dirty="0" smtClean="0"/>
              <a:t>Evidence </a:t>
            </a:r>
            <a:r>
              <a:rPr lang="en-US" dirty="0"/>
              <a:t>can be used on what to stop spending money </a:t>
            </a:r>
            <a:r>
              <a:rPr lang="en-US" dirty="0" smtClean="0"/>
              <a:t>on</a:t>
            </a:r>
          </a:p>
          <a:p>
            <a:pPr marL="457200" lvl="1"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23</a:t>
            </a:fld>
            <a:endParaRPr lang="en-US"/>
          </a:p>
        </p:txBody>
      </p:sp>
    </p:spTree>
    <p:extLst>
      <p:ext uri="{BB962C8B-B14F-4D97-AF65-F5344CB8AC3E}">
        <p14:creationId xmlns:p14="http://schemas.microsoft.com/office/powerpoint/2010/main" val="17787101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Council Data and IT Systems</a:t>
            </a:r>
            <a:endParaRPr lang="en-US" dirty="0"/>
          </a:p>
        </p:txBody>
      </p:sp>
      <p:sp>
        <p:nvSpPr>
          <p:cNvPr id="3" name="Content Placeholder 2"/>
          <p:cNvSpPr>
            <a:spLocks noGrp="1"/>
          </p:cNvSpPr>
          <p:nvPr>
            <p:ph idx="1"/>
          </p:nvPr>
        </p:nvSpPr>
        <p:spPr/>
        <p:txBody>
          <a:bodyPr>
            <a:normAutofit/>
          </a:bodyPr>
          <a:lstStyle/>
          <a:p>
            <a:r>
              <a:rPr lang="en-US" dirty="0" smtClean="0"/>
              <a:t>Importance of IT means that this needs to be sufficiently resourced</a:t>
            </a:r>
          </a:p>
          <a:p>
            <a:r>
              <a:rPr lang="en-US" dirty="0" smtClean="0"/>
              <a:t>IT systems may use data for the system’s purpose, but systems where data can be transferred or shared would have advantages</a:t>
            </a:r>
          </a:p>
          <a:p>
            <a:r>
              <a:rPr lang="en-US" dirty="0" smtClean="0"/>
              <a:t>Helps if research / analysis can be considered at an early stage of the purchase of IT systems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24</a:t>
            </a:fld>
            <a:endParaRPr lang="en-US"/>
          </a:p>
        </p:txBody>
      </p:sp>
    </p:spTree>
    <p:extLst>
      <p:ext uri="{BB962C8B-B14F-4D97-AF65-F5344CB8AC3E}">
        <p14:creationId xmlns:p14="http://schemas.microsoft.com/office/powerpoint/2010/main" val="2556042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Councillors </a:t>
            </a:r>
            <a:r>
              <a:rPr lang="mr-IN" dirty="0" smtClean="0"/>
              <a:t>–</a:t>
            </a:r>
            <a:r>
              <a:rPr lang="en-US" dirty="0" smtClean="0"/>
              <a:t> Elected </a:t>
            </a:r>
            <a:r>
              <a:rPr lang="en-US" dirty="0"/>
              <a:t>P</a:t>
            </a:r>
            <a:r>
              <a:rPr lang="en-US" dirty="0" smtClean="0"/>
              <a:t>oliticians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Helps to find a balance between not interested in evidence and too much attention to detail.  Helps to keep strategic perspective on what needs to be done &amp; what the evidence shows</a:t>
            </a:r>
          </a:p>
          <a:p>
            <a:r>
              <a:rPr lang="en-US" dirty="0" smtClean="0"/>
              <a:t>Is evidence expected at Committee when business plans are considered?</a:t>
            </a:r>
          </a:p>
          <a:p>
            <a:r>
              <a:rPr lang="en-US" dirty="0" smtClean="0"/>
              <a:t>The use of evidence will be influenced by the political cycle (i.e. how close to the next election)</a:t>
            </a:r>
          </a:p>
          <a:p>
            <a:r>
              <a:rPr lang="en-US" dirty="0" smtClean="0"/>
              <a:t>Consider induction for Councillors help</a:t>
            </a:r>
          </a:p>
          <a:p>
            <a:r>
              <a:rPr lang="en-US" dirty="0" smtClean="0"/>
              <a:t>Members might be more interested in topics where they can see the outcomes e.g.” fly tipping”</a:t>
            </a:r>
          </a:p>
          <a:p>
            <a:r>
              <a:rPr lang="en-US" dirty="0" smtClean="0"/>
              <a:t>Members are connected “locally” and they can have expertise and views on why something happens</a:t>
            </a:r>
          </a:p>
          <a:p>
            <a:r>
              <a:rPr lang="en-US" dirty="0"/>
              <a:t>Research &amp; analysis can be supported by open sessions with Elected </a:t>
            </a:r>
            <a:r>
              <a:rPr lang="en-US" dirty="0" smtClean="0"/>
              <a:t>Members</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25</a:t>
            </a:fld>
            <a:endParaRPr lang="en-US"/>
          </a:p>
        </p:txBody>
      </p:sp>
    </p:spTree>
    <p:extLst>
      <p:ext uri="{BB962C8B-B14F-4D97-AF65-F5344CB8AC3E}">
        <p14:creationId xmlns:p14="http://schemas.microsoft.com/office/powerpoint/2010/main" val="4190212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Culture 1/2 </a:t>
            </a:r>
            <a:endParaRPr lang="en-US" dirty="0"/>
          </a:p>
        </p:txBody>
      </p:sp>
      <p:sp>
        <p:nvSpPr>
          <p:cNvPr id="3" name="Content Placeholder 2"/>
          <p:cNvSpPr>
            <a:spLocks noGrp="1"/>
          </p:cNvSpPr>
          <p:nvPr>
            <p:ph idx="1"/>
          </p:nvPr>
        </p:nvSpPr>
        <p:spPr/>
        <p:txBody>
          <a:bodyPr>
            <a:normAutofit lnSpcReduction="10000"/>
          </a:bodyPr>
          <a:lstStyle/>
          <a:p>
            <a:r>
              <a:rPr lang="en-US" dirty="0" smtClean="0"/>
              <a:t>Understanding that research takes time, but is needed</a:t>
            </a:r>
          </a:p>
          <a:p>
            <a:r>
              <a:rPr lang="en-US" dirty="0" smtClean="0"/>
              <a:t>Need for research to have independence</a:t>
            </a:r>
          </a:p>
          <a:p>
            <a:r>
              <a:rPr lang="en-US" dirty="0"/>
              <a:t>The </a:t>
            </a:r>
            <a:r>
              <a:rPr lang="en-US" dirty="0" smtClean="0"/>
              <a:t>ability to ask </a:t>
            </a:r>
            <a:r>
              <a:rPr lang="en-US" dirty="0"/>
              <a:t>“where is the </a:t>
            </a:r>
            <a:r>
              <a:rPr lang="en-US" dirty="0" smtClean="0"/>
              <a:t>evidence?”</a:t>
            </a:r>
          </a:p>
          <a:p>
            <a:r>
              <a:rPr lang="en-US" dirty="0" smtClean="0"/>
              <a:t>For evidence to stimulate thinking.  There may not be one answer but different questions can be considered</a:t>
            </a:r>
          </a:p>
          <a:p>
            <a:r>
              <a:rPr lang="en-US" dirty="0" smtClean="0"/>
              <a:t>A common culture to evidence is at least as important as a </a:t>
            </a:r>
            <a:r>
              <a:rPr lang="en-US" i="1" dirty="0" smtClean="0"/>
              <a:t>written</a:t>
            </a:r>
            <a:r>
              <a:rPr lang="en-US" dirty="0" smtClean="0"/>
              <a:t> plan</a:t>
            </a:r>
          </a:p>
          <a:p>
            <a:r>
              <a:rPr lang="en-US" dirty="0" smtClean="0"/>
              <a:t>Evidence can show things missing </a:t>
            </a:r>
            <a:r>
              <a:rPr lang="mr-IN" dirty="0" smtClean="0"/>
              <a:t>–</a:t>
            </a:r>
            <a:r>
              <a:rPr lang="en-US" dirty="0" smtClean="0"/>
              <a:t> unmet need</a:t>
            </a:r>
            <a:endParaRPr lang="en-US" dirty="0"/>
          </a:p>
          <a:p>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26</a:t>
            </a:fld>
            <a:endParaRPr lang="en-US"/>
          </a:p>
        </p:txBody>
      </p:sp>
    </p:spTree>
    <p:extLst>
      <p:ext uri="{BB962C8B-B14F-4D97-AF65-F5344CB8AC3E}">
        <p14:creationId xmlns:p14="http://schemas.microsoft.com/office/powerpoint/2010/main" val="20540837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Culture  2/2 </a:t>
            </a:r>
            <a:endParaRPr lang="en-US" dirty="0"/>
          </a:p>
        </p:txBody>
      </p:sp>
      <p:sp>
        <p:nvSpPr>
          <p:cNvPr id="3" name="Content Placeholder 2"/>
          <p:cNvSpPr>
            <a:spLocks noGrp="1"/>
          </p:cNvSpPr>
          <p:nvPr>
            <p:ph idx="1"/>
          </p:nvPr>
        </p:nvSpPr>
        <p:spPr/>
        <p:txBody>
          <a:bodyPr>
            <a:normAutofit fontScale="92500"/>
          </a:bodyPr>
          <a:lstStyle/>
          <a:p>
            <a:r>
              <a:rPr lang="en-US" dirty="0" smtClean="0"/>
              <a:t>Committee reports can have a structure that emphasis the use of evidence</a:t>
            </a:r>
          </a:p>
          <a:p>
            <a:r>
              <a:rPr lang="en-US" dirty="0"/>
              <a:t>Decision making is not perfect. Exposure to challenge necessary as is acknowledgment of “unknown unknowns”.</a:t>
            </a:r>
          </a:p>
          <a:p>
            <a:r>
              <a:rPr lang="en-US" dirty="0" smtClean="0"/>
              <a:t>Is the work within the </a:t>
            </a:r>
            <a:r>
              <a:rPr lang="en-US" dirty="0" err="1" smtClean="0"/>
              <a:t>organisation’s</a:t>
            </a:r>
            <a:r>
              <a:rPr lang="en-US" dirty="0" smtClean="0"/>
              <a:t> appetite for risk? (&amp; is analysis capable of moving or testing the boundary)</a:t>
            </a:r>
          </a:p>
          <a:p>
            <a:r>
              <a:rPr lang="en-US" dirty="0" smtClean="0"/>
              <a:t>Use of open data allows residents and businesses to give views </a:t>
            </a:r>
            <a:r>
              <a:rPr lang="mr-IN" dirty="0" smtClean="0"/>
              <a:t>–</a:t>
            </a:r>
            <a:r>
              <a:rPr lang="en-US" dirty="0" smtClean="0"/>
              <a:t> officers and members are not the only ones with these</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27</a:t>
            </a:fld>
            <a:endParaRPr lang="en-US"/>
          </a:p>
        </p:txBody>
      </p:sp>
    </p:spTree>
    <p:extLst>
      <p:ext uri="{BB962C8B-B14F-4D97-AF65-F5344CB8AC3E}">
        <p14:creationId xmlns:p14="http://schemas.microsoft.com/office/powerpoint/2010/main" val="2718730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Quality</a:t>
            </a:r>
            <a:endParaRPr lang="en-US" dirty="0"/>
          </a:p>
        </p:txBody>
      </p:sp>
      <p:sp>
        <p:nvSpPr>
          <p:cNvPr id="3" name="Content Placeholder 2"/>
          <p:cNvSpPr>
            <a:spLocks noGrp="1"/>
          </p:cNvSpPr>
          <p:nvPr>
            <p:ph idx="1"/>
          </p:nvPr>
        </p:nvSpPr>
        <p:spPr>
          <a:xfrm>
            <a:off x="457200" y="1612900"/>
            <a:ext cx="8229600" cy="4525963"/>
          </a:xfrm>
        </p:spPr>
        <p:txBody>
          <a:bodyPr>
            <a:normAutofit/>
          </a:bodyPr>
          <a:lstStyle/>
          <a:p>
            <a:r>
              <a:rPr lang="en-US" dirty="0" smtClean="0"/>
              <a:t>Data quality can be assessed through audits</a:t>
            </a:r>
          </a:p>
          <a:p>
            <a:r>
              <a:rPr lang="en-US" dirty="0" smtClean="0"/>
              <a:t>The importance of data quality needs to be promoted within service departments </a:t>
            </a:r>
          </a:p>
          <a:p>
            <a:r>
              <a:rPr lang="en-US" dirty="0" smtClean="0"/>
              <a:t>Tracking can vary between services / departments e.g. adult service might have ability to match 90% of records (with NHS), for children’s services this might be much lower</a:t>
            </a:r>
          </a:p>
          <a:p>
            <a:r>
              <a:rPr lang="en-US" dirty="0" smtClean="0"/>
              <a:t>The need to carry out data cleaning</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28</a:t>
            </a:fld>
            <a:endParaRPr lang="en-US"/>
          </a:p>
        </p:txBody>
      </p:sp>
    </p:spTree>
    <p:extLst>
      <p:ext uri="{BB962C8B-B14F-4D97-AF65-F5344CB8AC3E}">
        <p14:creationId xmlns:p14="http://schemas.microsoft.com/office/powerpoint/2010/main" val="119844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 1/3 </a:t>
            </a:r>
            <a:endParaRPr lang="en-US" dirty="0"/>
          </a:p>
        </p:txBody>
      </p:sp>
      <p:sp>
        <p:nvSpPr>
          <p:cNvPr id="3" name="Content Placeholder 2"/>
          <p:cNvSpPr>
            <a:spLocks noGrp="1"/>
          </p:cNvSpPr>
          <p:nvPr>
            <p:ph idx="1"/>
          </p:nvPr>
        </p:nvSpPr>
        <p:spPr/>
        <p:txBody>
          <a:bodyPr>
            <a:normAutofit/>
          </a:bodyPr>
          <a:lstStyle/>
          <a:p>
            <a:r>
              <a:rPr lang="en-US" dirty="0" smtClean="0"/>
              <a:t>This can impact within an organisation as well as between organisations</a:t>
            </a:r>
          </a:p>
          <a:p>
            <a:r>
              <a:rPr lang="en-US" dirty="0" smtClean="0"/>
              <a:t>Linking data sets being considered e.g. housing, adults in social care, looked after children</a:t>
            </a:r>
          </a:p>
          <a:p>
            <a:r>
              <a:rPr lang="en-US" dirty="0" smtClean="0"/>
              <a:t>What IT solutions would be needed for data sharing?</a:t>
            </a:r>
          </a:p>
          <a:p>
            <a:r>
              <a:rPr lang="en-US" dirty="0" smtClean="0"/>
              <a:t>Complex data matching can be needed</a:t>
            </a:r>
          </a:p>
          <a:p>
            <a:r>
              <a:rPr lang="en-US" dirty="0" smtClean="0"/>
              <a:t>Data security important</a:t>
            </a:r>
          </a:p>
          <a:p>
            <a:r>
              <a:rPr lang="en-US" dirty="0" smtClean="0"/>
              <a:t>Data sharing between different data sets could benefit showing those “at risk” </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29</a:t>
            </a:fld>
            <a:endParaRPr lang="en-US"/>
          </a:p>
        </p:txBody>
      </p:sp>
    </p:spTree>
    <p:extLst>
      <p:ext uri="{BB962C8B-B14F-4D97-AF65-F5344CB8AC3E}">
        <p14:creationId xmlns:p14="http://schemas.microsoft.com/office/powerpoint/2010/main" val="4235165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9638"/>
            <a:ext cx="8229600" cy="1143000"/>
          </a:xfrm>
        </p:spPr>
        <p:txBody>
          <a:bodyPr>
            <a:normAutofit/>
          </a:bodyPr>
          <a:lstStyle/>
          <a:p>
            <a:r>
              <a:rPr lang="en-US" sz="5400" b="1" dirty="0" smtClean="0"/>
              <a:t>Introduction</a:t>
            </a:r>
            <a:endParaRPr lang="en-US" sz="5400" b="1" dirty="0"/>
          </a:p>
        </p:txBody>
      </p:sp>
      <p:sp>
        <p:nvSpPr>
          <p:cNvPr id="4" name="Slide Number Placeholder 3"/>
          <p:cNvSpPr>
            <a:spLocks noGrp="1"/>
          </p:cNvSpPr>
          <p:nvPr>
            <p:ph type="sldNum" sz="quarter" idx="12"/>
          </p:nvPr>
        </p:nvSpPr>
        <p:spPr/>
        <p:txBody>
          <a:bodyPr/>
          <a:lstStyle/>
          <a:p>
            <a:fld id="{94392C83-2B70-7F42-B6A9-3F2707DF28EC}" type="slidenum">
              <a:rPr lang="en-US" smtClean="0"/>
              <a:t>3</a:t>
            </a:fld>
            <a:endParaRPr lang="en-US"/>
          </a:p>
        </p:txBody>
      </p:sp>
    </p:spTree>
    <p:extLst>
      <p:ext uri="{BB962C8B-B14F-4D97-AF65-F5344CB8AC3E}">
        <p14:creationId xmlns:p14="http://schemas.microsoft.com/office/powerpoint/2010/main" val="14377897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 2/3 </a:t>
            </a:r>
            <a:endParaRPr lang="en-US" dirty="0"/>
          </a:p>
        </p:txBody>
      </p:sp>
      <p:sp>
        <p:nvSpPr>
          <p:cNvPr id="3" name="Content Placeholder 2"/>
          <p:cNvSpPr>
            <a:spLocks noGrp="1"/>
          </p:cNvSpPr>
          <p:nvPr>
            <p:ph idx="1"/>
          </p:nvPr>
        </p:nvSpPr>
        <p:spPr>
          <a:xfrm>
            <a:off x="457200" y="1587500"/>
            <a:ext cx="8229600" cy="4525963"/>
          </a:xfrm>
        </p:spPr>
        <p:txBody>
          <a:bodyPr>
            <a:normAutofit/>
          </a:bodyPr>
          <a:lstStyle/>
          <a:p>
            <a:r>
              <a:rPr lang="en-US" dirty="0" smtClean="0"/>
              <a:t>A website to present data to the public can contain locked down areas to share more confidential data</a:t>
            </a:r>
          </a:p>
          <a:p>
            <a:r>
              <a:rPr lang="en-US" dirty="0" smtClean="0"/>
              <a:t>Moving to a data warehouse</a:t>
            </a:r>
          </a:p>
          <a:p>
            <a:r>
              <a:rPr lang="en-US" dirty="0" smtClean="0"/>
              <a:t>Establishing “Accountability and Governance</a:t>
            </a:r>
            <a:r>
              <a:rPr lang="en-US" dirty="0"/>
              <a:t>” General Data Protection Regulation (GDPR</a:t>
            </a:r>
            <a:r>
              <a:rPr lang="en-US" dirty="0" smtClean="0"/>
              <a:t>)</a:t>
            </a:r>
          </a:p>
          <a:p>
            <a:r>
              <a:rPr lang="en-US" dirty="0" smtClean="0"/>
              <a:t>With data sharing between organisations a joint structure &amp; management of IT can help</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30</a:t>
            </a:fld>
            <a:endParaRPr lang="en-US"/>
          </a:p>
        </p:txBody>
      </p:sp>
    </p:spTree>
    <p:extLst>
      <p:ext uri="{BB962C8B-B14F-4D97-AF65-F5344CB8AC3E}">
        <p14:creationId xmlns:p14="http://schemas.microsoft.com/office/powerpoint/2010/main" val="2125230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Sharing 3/3</a:t>
            </a:r>
            <a:endParaRPr lang="en-US" dirty="0"/>
          </a:p>
        </p:txBody>
      </p:sp>
      <p:sp>
        <p:nvSpPr>
          <p:cNvPr id="3" name="Content Placeholder 2"/>
          <p:cNvSpPr>
            <a:spLocks noGrp="1"/>
          </p:cNvSpPr>
          <p:nvPr>
            <p:ph idx="1"/>
          </p:nvPr>
        </p:nvSpPr>
        <p:spPr/>
        <p:txBody>
          <a:bodyPr>
            <a:normAutofit/>
          </a:bodyPr>
          <a:lstStyle/>
          <a:p>
            <a:r>
              <a:rPr lang="en-US" dirty="0" smtClean="0"/>
              <a:t>Data analysis better from main systems rather than secondary systems</a:t>
            </a:r>
          </a:p>
          <a:p>
            <a:r>
              <a:rPr lang="en-US" dirty="0" smtClean="0"/>
              <a:t>Is there a person who has a watching brief over GDPR / Data protection ? e.g. Chief Information Officer</a:t>
            </a:r>
          </a:p>
          <a:p>
            <a:r>
              <a:rPr lang="en-US" dirty="0" smtClean="0"/>
              <a:t>The value of a single data repository</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31</a:t>
            </a:fld>
            <a:endParaRPr lang="en-US"/>
          </a:p>
        </p:txBody>
      </p:sp>
    </p:spTree>
    <p:extLst>
      <p:ext uri="{BB962C8B-B14F-4D97-AF65-F5344CB8AC3E}">
        <p14:creationId xmlns:p14="http://schemas.microsoft.com/office/powerpoint/2010/main" val="3064689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fontScale="92500"/>
          </a:bodyPr>
          <a:lstStyle/>
          <a:p>
            <a:r>
              <a:rPr lang="en-US" dirty="0" smtClean="0"/>
              <a:t>There can be a lack of rigor in measuring performance</a:t>
            </a:r>
          </a:p>
          <a:p>
            <a:r>
              <a:rPr lang="en-US" dirty="0" smtClean="0"/>
              <a:t>Evaluation can be carried out with the team who carried out the service / project.  This means it is not quite independent but the data used can be more relevant</a:t>
            </a:r>
          </a:p>
          <a:p>
            <a:r>
              <a:rPr lang="en-US" dirty="0" smtClean="0"/>
              <a:t>With a pilot project it can be seen that everyone wants it to work, is evaluation possible which says it doesn’t?</a:t>
            </a:r>
          </a:p>
          <a:p>
            <a:r>
              <a:rPr lang="en-US" dirty="0" smtClean="0"/>
              <a:t>Intelligence should follow piloting as projects turn into “business as usual”</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32</a:t>
            </a:fld>
            <a:endParaRPr lang="en-US"/>
          </a:p>
        </p:txBody>
      </p:sp>
    </p:spTree>
    <p:extLst>
      <p:ext uri="{BB962C8B-B14F-4D97-AF65-F5344CB8AC3E}">
        <p14:creationId xmlns:p14="http://schemas.microsoft.com/office/powerpoint/2010/main" val="30390675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Progress</a:t>
            </a:r>
            <a:endParaRPr lang="en-US" dirty="0"/>
          </a:p>
        </p:txBody>
      </p:sp>
      <p:sp>
        <p:nvSpPr>
          <p:cNvPr id="3" name="Content Placeholder 2"/>
          <p:cNvSpPr>
            <a:spLocks noGrp="1"/>
          </p:cNvSpPr>
          <p:nvPr>
            <p:ph idx="1"/>
          </p:nvPr>
        </p:nvSpPr>
        <p:spPr/>
        <p:txBody>
          <a:bodyPr>
            <a:normAutofit/>
          </a:bodyPr>
          <a:lstStyle/>
          <a:p>
            <a:r>
              <a:rPr lang="en-US" sz="2000" dirty="0" smtClean="0"/>
              <a:t>NESTA Wise Councils Insights from the Cutting Edge has a data maturity model which can be used to assess data maturity </a:t>
            </a:r>
            <a:r>
              <a:rPr lang="mr-IN" sz="2000" dirty="0" smtClean="0"/>
              <a:t>–</a:t>
            </a:r>
            <a:r>
              <a:rPr lang="en-US" sz="2000" dirty="0" smtClean="0"/>
              <a:t> approach to handling data</a:t>
            </a:r>
          </a:p>
          <a:p>
            <a:r>
              <a:rPr lang="en-US" sz="2000" dirty="0" smtClean="0"/>
              <a:t>NESTA framework can be used for for a Council / partnership to rate itself</a:t>
            </a:r>
          </a:p>
          <a:p>
            <a:r>
              <a:rPr lang="en-US" sz="2000" dirty="0" smtClean="0"/>
              <a:t>Intelligence “scores” might vary between departments in a Council</a:t>
            </a:r>
          </a:p>
          <a:p>
            <a:r>
              <a:rPr lang="en-US" sz="2000" dirty="0" smtClean="0"/>
              <a:t>Use of a balanced scorecards e.g.</a:t>
            </a:r>
          </a:p>
          <a:p>
            <a:pPr marL="0" indent="0">
              <a:buNone/>
            </a:pP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89380729"/>
              </p:ext>
            </p:extLst>
          </p:nvPr>
        </p:nvGraphicFramePr>
        <p:xfrm>
          <a:off x="1384300" y="3826510"/>
          <a:ext cx="6096000" cy="20218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Service -&gt;</a:t>
                      </a:r>
                    </a:p>
                    <a:p>
                      <a:r>
                        <a:rPr lang="en-US" dirty="0" smtClean="0"/>
                        <a:t>Issue</a:t>
                      </a:r>
                      <a:endParaRPr lang="en-US" dirty="0"/>
                    </a:p>
                  </a:txBody>
                  <a:tcPr/>
                </a:tc>
                <a:tc>
                  <a:txBody>
                    <a:bodyPr/>
                    <a:lstStyle/>
                    <a:p>
                      <a:r>
                        <a:rPr lang="en-US" dirty="0" smtClean="0"/>
                        <a:t>Service 1</a:t>
                      </a:r>
                      <a:endParaRPr lang="en-US" dirty="0"/>
                    </a:p>
                  </a:txBody>
                  <a:tcPr/>
                </a:tc>
                <a:tc>
                  <a:txBody>
                    <a:bodyPr/>
                    <a:lstStyle/>
                    <a:p>
                      <a:r>
                        <a:rPr lang="en-US" dirty="0" smtClean="0"/>
                        <a:t>Service 2</a:t>
                      </a:r>
                      <a:endParaRPr lang="en-US" dirty="0"/>
                    </a:p>
                  </a:txBody>
                  <a:tcPr/>
                </a:tc>
                <a:tc>
                  <a:txBody>
                    <a:bodyPr/>
                    <a:lstStyle/>
                    <a:p>
                      <a:r>
                        <a:rPr lang="en-US" dirty="0" smtClean="0"/>
                        <a:t>Service 3</a:t>
                      </a:r>
                      <a:endParaRPr lang="en-US" dirty="0"/>
                    </a:p>
                  </a:txBody>
                  <a:tcPr/>
                </a:tc>
              </a:tr>
              <a:tr h="370840">
                <a:tc>
                  <a:txBody>
                    <a:bodyPr/>
                    <a:lstStyle/>
                    <a:p>
                      <a:r>
                        <a:rPr lang="en-US" dirty="0" smtClean="0"/>
                        <a:t>Sickness levels</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Finance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Etc.</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138426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Organisation 1/2</a:t>
            </a:r>
            <a:endParaRPr lang="en-US" dirty="0"/>
          </a:p>
        </p:txBody>
      </p:sp>
      <p:sp>
        <p:nvSpPr>
          <p:cNvPr id="3" name="Content Placeholder 2"/>
          <p:cNvSpPr>
            <a:spLocks noGrp="1"/>
          </p:cNvSpPr>
          <p:nvPr>
            <p:ph idx="1"/>
          </p:nvPr>
        </p:nvSpPr>
        <p:spPr>
          <a:xfrm>
            <a:off x="457200" y="1625600"/>
            <a:ext cx="8229600" cy="4525963"/>
          </a:xfrm>
        </p:spPr>
        <p:txBody>
          <a:bodyPr>
            <a:normAutofit fontScale="92500" lnSpcReduction="10000"/>
          </a:bodyPr>
          <a:lstStyle/>
          <a:p>
            <a:r>
              <a:rPr lang="en-US" dirty="0" smtClean="0"/>
              <a:t>A number of structures can work </a:t>
            </a:r>
          </a:p>
          <a:p>
            <a:r>
              <a:rPr lang="en-US" dirty="0" smtClean="0"/>
              <a:t>Central resources can help</a:t>
            </a:r>
          </a:p>
          <a:p>
            <a:pPr lvl="1"/>
            <a:r>
              <a:rPr lang="en-US" dirty="0" smtClean="0"/>
              <a:t>to enable data sets from different parts of organisation to be used together</a:t>
            </a:r>
          </a:p>
          <a:p>
            <a:pPr lvl="1"/>
            <a:r>
              <a:rPr lang="en-US" dirty="0" smtClean="0"/>
              <a:t>to set standards</a:t>
            </a:r>
          </a:p>
          <a:p>
            <a:pPr lvl="1"/>
            <a:r>
              <a:rPr lang="en-US" dirty="0" smtClean="0"/>
              <a:t>Provide specialised skills e.g. GIS</a:t>
            </a:r>
          </a:p>
          <a:p>
            <a:r>
              <a:rPr lang="en-US" dirty="0" smtClean="0"/>
              <a:t>Virtual teams / networks could bring more flexibility than isolation in departments</a:t>
            </a:r>
          </a:p>
          <a:p>
            <a:r>
              <a:rPr lang="en-US" dirty="0" smtClean="0"/>
              <a:t>Matrix teams can work well (but this needs good management)</a:t>
            </a:r>
          </a:p>
          <a:p>
            <a:r>
              <a:rPr lang="en-US" dirty="0" smtClean="0"/>
              <a:t>Organisational knowledge can be lost in reorganisations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34</a:t>
            </a:fld>
            <a:endParaRPr lang="en-US"/>
          </a:p>
        </p:txBody>
      </p:sp>
    </p:spTree>
    <p:extLst>
      <p:ext uri="{BB962C8B-B14F-4D97-AF65-F5344CB8AC3E}">
        <p14:creationId xmlns:p14="http://schemas.microsoft.com/office/powerpoint/2010/main" val="19149436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Organisation 2/2</a:t>
            </a:r>
            <a:endParaRPr lang="en-US" dirty="0"/>
          </a:p>
        </p:txBody>
      </p:sp>
      <p:sp>
        <p:nvSpPr>
          <p:cNvPr id="3" name="Content Placeholder 2"/>
          <p:cNvSpPr>
            <a:spLocks noGrp="1"/>
          </p:cNvSpPr>
          <p:nvPr>
            <p:ph idx="1"/>
          </p:nvPr>
        </p:nvSpPr>
        <p:spPr>
          <a:xfrm>
            <a:off x="457200" y="1612900"/>
            <a:ext cx="8229600" cy="4525963"/>
          </a:xfrm>
        </p:spPr>
        <p:txBody>
          <a:bodyPr>
            <a:normAutofit fontScale="92500" lnSpcReduction="10000"/>
          </a:bodyPr>
          <a:lstStyle/>
          <a:p>
            <a:r>
              <a:rPr lang="en-US" dirty="0" smtClean="0"/>
              <a:t>To use of the wealth of data in Councils, with the use of external data, increasing the value of data is helped if there aren’t “silos”</a:t>
            </a:r>
          </a:p>
          <a:p>
            <a:r>
              <a:rPr lang="en-US" dirty="0" smtClean="0"/>
              <a:t>Having the research function central or more widely distributed should be considered. These are options.  Data quality might be better in a distributed model</a:t>
            </a:r>
          </a:p>
          <a:p>
            <a:r>
              <a:rPr lang="en-US" dirty="0" smtClean="0"/>
              <a:t>The Intelligence Unit could be placed outside the LA so </a:t>
            </a:r>
            <a:r>
              <a:rPr lang="en-US" dirty="0"/>
              <a:t>that management or </a:t>
            </a:r>
            <a:r>
              <a:rPr lang="en-US" dirty="0" smtClean="0"/>
              <a:t>political independence is more secure</a:t>
            </a:r>
          </a:p>
          <a:p>
            <a:r>
              <a:rPr lang="en-US" dirty="0" smtClean="0"/>
              <a:t>Establishment of “service hubs” rather than complete </a:t>
            </a:r>
            <a:r>
              <a:rPr lang="en-US" dirty="0" err="1" smtClean="0"/>
              <a:t>centralisation</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35</a:t>
            </a:fld>
            <a:endParaRPr lang="en-US"/>
          </a:p>
        </p:txBody>
      </p:sp>
    </p:spTree>
    <p:extLst>
      <p:ext uri="{BB962C8B-B14F-4D97-AF65-F5344CB8AC3E}">
        <p14:creationId xmlns:p14="http://schemas.microsoft.com/office/powerpoint/2010/main" val="39973185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 1/3 </a:t>
            </a:r>
            <a:endParaRPr lang="en-US" dirty="0"/>
          </a:p>
        </p:txBody>
      </p:sp>
      <p:sp>
        <p:nvSpPr>
          <p:cNvPr id="3" name="Content Placeholder 2"/>
          <p:cNvSpPr>
            <a:spLocks noGrp="1"/>
          </p:cNvSpPr>
          <p:nvPr>
            <p:ph idx="1"/>
          </p:nvPr>
        </p:nvSpPr>
        <p:spPr/>
        <p:txBody>
          <a:bodyPr>
            <a:normAutofit/>
          </a:bodyPr>
          <a:lstStyle/>
          <a:p>
            <a:r>
              <a:rPr lang="en-US" dirty="0" smtClean="0"/>
              <a:t>External partners can include:</a:t>
            </a:r>
          </a:p>
          <a:p>
            <a:pPr lvl="1"/>
            <a:r>
              <a:rPr lang="en-US" dirty="0" smtClean="0"/>
              <a:t>Clinical Commissioning Groups</a:t>
            </a:r>
          </a:p>
          <a:p>
            <a:pPr lvl="1"/>
            <a:r>
              <a:rPr lang="en-US" dirty="0"/>
              <a:t>Local Authorities </a:t>
            </a:r>
            <a:r>
              <a:rPr lang="en-US" dirty="0" smtClean="0"/>
              <a:t>- Districts and County Councils</a:t>
            </a:r>
          </a:p>
          <a:p>
            <a:pPr lvl="1"/>
            <a:r>
              <a:rPr lang="en-US" dirty="0" smtClean="0"/>
              <a:t>Local Authorities - </a:t>
            </a:r>
            <a:r>
              <a:rPr lang="en-US" dirty="0" err="1"/>
              <a:t>Neighbouring</a:t>
            </a:r>
            <a:r>
              <a:rPr lang="en-US" dirty="0"/>
              <a:t> </a:t>
            </a:r>
            <a:endParaRPr lang="en-US" dirty="0" smtClean="0"/>
          </a:p>
          <a:p>
            <a:pPr lvl="1"/>
            <a:r>
              <a:rPr lang="en-US" dirty="0" smtClean="0"/>
              <a:t>Fire Service</a:t>
            </a:r>
          </a:p>
          <a:p>
            <a:pPr lvl="1"/>
            <a:r>
              <a:rPr lang="en-US" dirty="0"/>
              <a:t>Local Enterprise </a:t>
            </a:r>
            <a:r>
              <a:rPr lang="en-US" dirty="0" smtClean="0"/>
              <a:t>Partnerships</a:t>
            </a:r>
          </a:p>
          <a:p>
            <a:pPr lvl="1"/>
            <a:r>
              <a:rPr lang="en-US" dirty="0" smtClean="0"/>
              <a:t>Police</a:t>
            </a:r>
          </a:p>
          <a:p>
            <a:pPr lvl="1"/>
            <a:r>
              <a:rPr lang="en-US" dirty="0" smtClean="0"/>
              <a:t>Universities</a:t>
            </a:r>
          </a:p>
          <a:p>
            <a:pPr lvl="1"/>
            <a:r>
              <a:rPr lang="en-US" dirty="0" smtClean="0"/>
              <a:t>Voluntary Sector</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36</a:t>
            </a:fld>
            <a:endParaRPr lang="en-US"/>
          </a:p>
        </p:txBody>
      </p:sp>
    </p:spTree>
    <p:extLst>
      <p:ext uri="{BB962C8B-B14F-4D97-AF65-F5344CB8AC3E}">
        <p14:creationId xmlns:p14="http://schemas.microsoft.com/office/powerpoint/2010/main" val="25045452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 2/3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importance of IT systems being able to share data is something to consider when exploring partnership with another organisation</a:t>
            </a:r>
          </a:p>
          <a:p>
            <a:r>
              <a:rPr lang="en-US" dirty="0" smtClean="0"/>
              <a:t>Different options could be tested in different LAs e.g. in Combined Authority areas, across LEP boundaries</a:t>
            </a:r>
          </a:p>
          <a:p>
            <a:r>
              <a:rPr lang="en-US" dirty="0" smtClean="0"/>
              <a:t>Issues can be tackled by agencies which have different boundaries</a:t>
            </a:r>
          </a:p>
          <a:p>
            <a:r>
              <a:rPr lang="en-US" dirty="0" smtClean="0"/>
              <a:t>Partnership can be on policy and delivery and the evidence used for this. This can engage relevant bodies</a:t>
            </a:r>
          </a:p>
          <a:p>
            <a:r>
              <a:rPr lang="en-US" dirty="0" smtClean="0"/>
              <a:t>Partnerships can avoid duplication of work (i.e. between County Councils and Districts)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37</a:t>
            </a:fld>
            <a:endParaRPr lang="en-US"/>
          </a:p>
        </p:txBody>
      </p:sp>
    </p:spTree>
    <p:extLst>
      <p:ext uri="{BB962C8B-B14F-4D97-AF65-F5344CB8AC3E}">
        <p14:creationId xmlns:p14="http://schemas.microsoft.com/office/powerpoint/2010/main" val="34846494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  3/3 </a:t>
            </a:r>
            <a:endParaRPr lang="en-US" dirty="0"/>
          </a:p>
        </p:txBody>
      </p:sp>
      <p:sp>
        <p:nvSpPr>
          <p:cNvPr id="3" name="Content Placeholder 2"/>
          <p:cNvSpPr>
            <a:spLocks noGrp="1"/>
          </p:cNvSpPr>
          <p:nvPr>
            <p:ph idx="1"/>
          </p:nvPr>
        </p:nvSpPr>
        <p:spPr>
          <a:xfrm>
            <a:off x="457200" y="1587500"/>
            <a:ext cx="8229600" cy="4525963"/>
          </a:xfrm>
        </p:spPr>
        <p:txBody>
          <a:bodyPr>
            <a:normAutofit fontScale="92500" lnSpcReduction="20000"/>
          </a:bodyPr>
          <a:lstStyle/>
          <a:p>
            <a:r>
              <a:rPr lang="en-US" dirty="0" smtClean="0"/>
              <a:t>Interaction and relationships with Government Departments, Office for National Statistics etc.</a:t>
            </a:r>
          </a:p>
          <a:p>
            <a:r>
              <a:rPr lang="en-US" dirty="0" smtClean="0"/>
              <a:t>Feed back the picture to national bodies e.g. Bank of England, Government </a:t>
            </a:r>
          </a:p>
          <a:p>
            <a:r>
              <a:rPr lang="en-US" dirty="0" smtClean="0"/>
              <a:t>Can skills needed be made available in the work of small organisations e.g. voluntary sector?</a:t>
            </a:r>
          </a:p>
          <a:p>
            <a:r>
              <a:rPr lang="en-US" dirty="0" smtClean="0"/>
              <a:t>Needs for agreement on definitions and standards e.g. what is a missed bin or customer complaint?</a:t>
            </a:r>
          </a:p>
          <a:p>
            <a:r>
              <a:rPr lang="en-US" dirty="0" smtClean="0"/>
              <a:t>Teams (e.g. a performance &amp; improvement team) can work across Councils - which shares learning</a:t>
            </a:r>
          </a:p>
          <a:p>
            <a:r>
              <a:rPr lang="en-US" dirty="0" smtClean="0"/>
              <a:t>Work with other organisations e.g. LEPs can provide a richer source of data and approaches </a:t>
            </a:r>
          </a:p>
        </p:txBody>
      </p:sp>
      <p:sp>
        <p:nvSpPr>
          <p:cNvPr id="4" name="Slide Number Placeholder 3"/>
          <p:cNvSpPr>
            <a:spLocks noGrp="1"/>
          </p:cNvSpPr>
          <p:nvPr>
            <p:ph type="sldNum" sz="quarter" idx="12"/>
          </p:nvPr>
        </p:nvSpPr>
        <p:spPr/>
        <p:txBody>
          <a:bodyPr/>
          <a:lstStyle/>
          <a:p>
            <a:fld id="{94392C83-2B70-7F42-B6A9-3F2707DF28EC}" type="slidenum">
              <a:rPr lang="en-US" smtClean="0"/>
              <a:t>38</a:t>
            </a:fld>
            <a:endParaRPr lang="en-US"/>
          </a:p>
        </p:txBody>
      </p:sp>
    </p:spTree>
    <p:extLst>
      <p:ext uri="{BB962C8B-B14F-4D97-AF65-F5344CB8AC3E}">
        <p14:creationId xmlns:p14="http://schemas.microsoft.com/office/powerpoint/2010/main" val="14100434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Piloting</a:t>
            </a:r>
            <a:endParaRPr lang="en-US" dirty="0"/>
          </a:p>
        </p:txBody>
      </p:sp>
      <p:sp>
        <p:nvSpPr>
          <p:cNvPr id="3" name="Content Placeholder 2"/>
          <p:cNvSpPr>
            <a:spLocks noGrp="1"/>
          </p:cNvSpPr>
          <p:nvPr>
            <p:ph idx="1"/>
          </p:nvPr>
        </p:nvSpPr>
        <p:spPr/>
        <p:txBody>
          <a:bodyPr>
            <a:normAutofit/>
          </a:bodyPr>
          <a:lstStyle/>
          <a:p>
            <a:r>
              <a:rPr lang="en-US" dirty="0" smtClean="0"/>
              <a:t>Test or pilot changes at a small scale</a:t>
            </a:r>
          </a:p>
          <a:p>
            <a:r>
              <a:rPr lang="en-US" dirty="0" smtClean="0"/>
              <a:t>Piloting of different options can be done simultaneously</a:t>
            </a:r>
          </a:p>
          <a:p>
            <a:r>
              <a:rPr lang="en-US" dirty="0" smtClean="0"/>
              <a:t>Transferability and scalability are key issues on piloting</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39</a:t>
            </a:fld>
            <a:endParaRPr lang="en-US"/>
          </a:p>
        </p:txBody>
      </p:sp>
    </p:spTree>
    <p:extLst>
      <p:ext uri="{BB962C8B-B14F-4D97-AF65-F5344CB8AC3E}">
        <p14:creationId xmlns:p14="http://schemas.microsoft.com/office/powerpoint/2010/main" val="308424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the information comes from</a:t>
            </a:r>
            <a:endParaRPr lang="en-US" dirty="0"/>
          </a:p>
        </p:txBody>
      </p:sp>
      <p:sp>
        <p:nvSpPr>
          <p:cNvPr id="3" name="Content Placeholder 2"/>
          <p:cNvSpPr>
            <a:spLocks noGrp="1"/>
          </p:cNvSpPr>
          <p:nvPr>
            <p:ph idx="1"/>
          </p:nvPr>
        </p:nvSpPr>
        <p:spPr>
          <a:xfrm>
            <a:off x="457200" y="1612900"/>
            <a:ext cx="8229600" cy="4525963"/>
          </a:xfrm>
        </p:spPr>
        <p:txBody>
          <a:bodyPr>
            <a:normAutofit/>
          </a:bodyPr>
          <a:lstStyle/>
          <a:p>
            <a:r>
              <a:rPr lang="en-US" dirty="0" smtClean="0"/>
              <a:t>These slides contain the findings from the interviews carried out</a:t>
            </a:r>
          </a:p>
          <a:p>
            <a:r>
              <a:rPr lang="en-US" dirty="0" smtClean="0"/>
              <a:t>Interviews were written up and sent back to those interviewed</a:t>
            </a:r>
          </a:p>
          <a:p>
            <a:r>
              <a:rPr lang="en-US" dirty="0" smtClean="0"/>
              <a:t>The slides are not based on work carried out by others e.g. NESTA, but clearly there are many points which are similar</a:t>
            </a:r>
          </a:p>
        </p:txBody>
      </p:sp>
      <p:sp>
        <p:nvSpPr>
          <p:cNvPr id="4" name="Slide Number Placeholder 3"/>
          <p:cNvSpPr>
            <a:spLocks noGrp="1"/>
          </p:cNvSpPr>
          <p:nvPr>
            <p:ph type="sldNum" sz="quarter" idx="12"/>
          </p:nvPr>
        </p:nvSpPr>
        <p:spPr/>
        <p:txBody>
          <a:bodyPr/>
          <a:lstStyle/>
          <a:p>
            <a:fld id="{94392C83-2B70-7F42-B6A9-3F2707DF28EC}" type="slidenum">
              <a:rPr lang="en-US" smtClean="0"/>
              <a:t>4</a:t>
            </a:fld>
            <a:endParaRPr lang="en-US"/>
          </a:p>
        </p:txBody>
      </p:sp>
    </p:spTree>
    <p:extLst>
      <p:ext uri="{BB962C8B-B14F-4D97-AF65-F5344CB8AC3E}">
        <p14:creationId xmlns:p14="http://schemas.microsoft.com/office/powerpoint/2010/main" val="22242075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338"/>
            <a:ext cx="8229600" cy="1143000"/>
          </a:xfrm>
        </p:spPr>
        <p:txBody>
          <a:bodyPr>
            <a:normAutofit fontScale="90000"/>
          </a:bodyPr>
          <a:lstStyle/>
          <a:p>
            <a:r>
              <a:rPr lang="en-US" dirty="0" smtClean="0"/>
              <a:t>Procurement / Commissioning of Council Services</a:t>
            </a:r>
            <a:endParaRPr lang="en-US" dirty="0"/>
          </a:p>
        </p:txBody>
      </p:sp>
      <p:sp>
        <p:nvSpPr>
          <p:cNvPr id="3" name="Content Placeholder 2"/>
          <p:cNvSpPr>
            <a:spLocks noGrp="1"/>
          </p:cNvSpPr>
          <p:nvPr>
            <p:ph idx="1"/>
          </p:nvPr>
        </p:nvSpPr>
        <p:spPr/>
        <p:txBody>
          <a:bodyPr>
            <a:normAutofit fontScale="92500"/>
          </a:bodyPr>
          <a:lstStyle/>
          <a:p>
            <a:r>
              <a:rPr lang="en-US" dirty="0" smtClean="0"/>
              <a:t>Analysis of supplier data needs to be possible to manage 3</a:t>
            </a:r>
            <a:r>
              <a:rPr lang="en-US" baseline="30000" dirty="0" smtClean="0"/>
              <a:t>rd</a:t>
            </a:r>
            <a:r>
              <a:rPr lang="en-US" dirty="0" smtClean="0"/>
              <a:t> party services effectively </a:t>
            </a:r>
          </a:p>
          <a:p>
            <a:r>
              <a:rPr lang="en-US" dirty="0" smtClean="0"/>
              <a:t>Those who commission analysis e.g. write specifications for a survey, need to have skills so the analysis requirements feed through</a:t>
            </a:r>
          </a:p>
          <a:p>
            <a:r>
              <a:rPr lang="en-US" dirty="0" smtClean="0"/>
              <a:t>Intelligence is more than simply holding people to contract, it should be knowing the needs of service users</a:t>
            </a:r>
          </a:p>
          <a:p>
            <a:r>
              <a:rPr lang="en-US" dirty="0" smtClean="0"/>
              <a:t>Contracts can be simple for services (i.e. allow flexibility) but researchers need to be able to see if the contract works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40</a:t>
            </a:fld>
            <a:endParaRPr lang="en-US"/>
          </a:p>
        </p:txBody>
      </p:sp>
    </p:spTree>
    <p:extLst>
      <p:ext uri="{BB962C8B-B14F-4D97-AF65-F5344CB8AC3E}">
        <p14:creationId xmlns:p14="http://schemas.microsoft.com/office/powerpoint/2010/main" val="23174850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1/2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Use of technology for regular or routine analysis.  This reduces demand on analysis staff need </a:t>
            </a:r>
            <a:r>
              <a:rPr lang="en-US" smtClean="0"/>
              <a:t>and they </a:t>
            </a:r>
            <a:r>
              <a:rPr lang="en-US" dirty="0" smtClean="0"/>
              <a:t>can become more forward looking or specialised</a:t>
            </a:r>
          </a:p>
          <a:p>
            <a:r>
              <a:rPr lang="en-US" dirty="0" smtClean="0"/>
              <a:t>Combining some research functions with another Council or other organisation can increase capacity:</a:t>
            </a:r>
          </a:p>
          <a:p>
            <a:pPr lvl="1"/>
            <a:r>
              <a:rPr lang="en-US" dirty="0" smtClean="0"/>
              <a:t>academic, </a:t>
            </a:r>
          </a:p>
          <a:p>
            <a:pPr lvl="1"/>
            <a:r>
              <a:rPr lang="en-US" dirty="0" smtClean="0"/>
              <a:t>private company</a:t>
            </a:r>
          </a:p>
          <a:p>
            <a:pPr lvl="1"/>
            <a:r>
              <a:rPr lang="en-US" dirty="0" smtClean="0"/>
              <a:t>voluntary sector)</a:t>
            </a:r>
          </a:p>
          <a:p>
            <a:r>
              <a:rPr lang="en-US" dirty="0" smtClean="0"/>
              <a:t>Research needs the capacity to take on new work, space needed “above the day job”</a:t>
            </a:r>
          </a:p>
          <a:p>
            <a:r>
              <a:rPr lang="en-US" dirty="0" smtClean="0"/>
              <a:t>Use of “community talent” </a:t>
            </a:r>
            <a:r>
              <a:rPr lang="mr-IN" dirty="0" smtClean="0"/>
              <a:t>–</a:t>
            </a:r>
            <a:r>
              <a:rPr lang="en-US" dirty="0" smtClean="0"/>
              <a:t> how to make this work.  E.g. through “</a:t>
            </a:r>
            <a:r>
              <a:rPr lang="en-US" dirty="0" err="1" smtClean="0"/>
              <a:t>hackathons</a:t>
            </a:r>
            <a:r>
              <a:rPr lang="en-US" dirty="0" smtClean="0"/>
              <a:t>”</a:t>
            </a:r>
          </a:p>
          <a:p>
            <a:r>
              <a:rPr lang="en-US" dirty="0" smtClean="0"/>
              <a:t>Movement away from handling “ad hoc” / simple request for data </a:t>
            </a:r>
            <a:r>
              <a:rPr lang="mr-IN" dirty="0" smtClean="0"/>
              <a:t>–</a:t>
            </a:r>
            <a:r>
              <a:rPr lang="en-US" dirty="0" smtClean="0"/>
              <a:t> this can be done through sites or dashboards</a:t>
            </a:r>
          </a:p>
          <a:p>
            <a:r>
              <a:rPr lang="en-US" dirty="0" smtClean="0"/>
              <a:t>There are sources of free online training</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41</a:t>
            </a:fld>
            <a:endParaRPr lang="en-US"/>
          </a:p>
        </p:txBody>
      </p:sp>
    </p:spTree>
    <p:extLst>
      <p:ext uri="{BB962C8B-B14F-4D97-AF65-F5344CB8AC3E}">
        <p14:creationId xmlns:p14="http://schemas.microsoft.com/office/powerpoint/2010/main" val="6954775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2/2 </a:t>
            </a:r>
            <a:endParaRPr lang="en-US" dirty="0"/>
          </a:p>
        </p:txBody>
      </p:sp>
      <p:sp>
        <p:nvSpPr>
          <p:cNvPr id="3" name="Content Placeholder 2"/>
          <p:cNvSpPr>
            <a:spLocks noGrp="1"/>
          </p:cNvSpPr>
          <p:nvPr>
            <p:ph idx="1"/>
          </p:nvPr>
        </p:nvSpPr>
        <p:spPr/>
        <p:txBody>
          <a:bodyPr>
            <a:normAutofit/>
          </a:bodyPr>
          <a:lstStyle/>
          <a:p>
            <a:r>
              <a:rPr lang="en-GB" dirty="0" smtClean="0"/>
              <a:t>Having room for innovation</a:t>
            </a:r>
          </a:p>
          <a:p>
            <a:r>
              <a:rPr lang="en-GB" dirty="0" smtClean="0"/>
              <a:t>Make information available </a:t>
            </a:r>
            <a:r>
              <a:rPr lang="mr-IN" dirty="0" smtClean="0"/>
              <a:t>–</a:t>
            </a:r>
            <a:r>
              <a:rPr lang="en-GB" dirty="0" smtClean="0"/>
              <a:t> “here is the information you can use”</a:t>
            </a:r>
          </a:p>
          <a:p>
            <a:r>
              <a:rPr lang="en-GB" dirty="0" smtClean="0"/>
              <a:t>Students work with a Council and present their dissertations</a:t>
            </a:r>
          </a:p>
          <a:p>
            <a:r>
              <a:rPr lang="en-GB" dirty="0" smtClean="0"/>
              <a:t>Civic ownership of open data </a:t>
            </a:r>
            <a:r>
              <a:rPr lang="en-US" dirty="0" smtClean="0"/>
              <a:t>has value in cutting deals with other organisations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42</a:t>
            </a:fld>
            <a:endParaRPr lang="en-US"/>
          </a:p>
        </p:txBody>
      </p:sp>
    </p:spTree>
    <p:extLst>
      <p:ext uri="{BB962C8B-B14F-4D97-AF65-F5344CB8AC3E}">
        <p14:creationId xmlns:p14="http://schemas.microsoft.com/office/powerpoint/2010/main" val="2075669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Intelligence improved by the skills including mathematics &amp; statistics</a:t>
            </a:r>
          </a:p>
          <a:p>
            <a:r>
              <a:rPr lang="en-US" dirty="0" smtClean="0"/>
              <a:t>Data interpretation</a:t>
            </a:r>
          </a:p>
          <a:p>
            <a:r>
              <a:rPr lang="en-US" dirty="0" smtClean="0"/>
              <a:t>Knowledge of data and services</a:t>
            </a:r>
          </a:p>
          <a:p>
            <a:r>
              <a:rPr lang="en-US" dirty="0" smtClean="0"/>
              <a:t>Across the organisation different skills are needed for analysis than “simply” the use of management information</a:t>
            </a:r>
          </a:p>
          <a:p>
            <a:r>
              <a:rPr lang="en-US" dirty="0" smtClean="0"/>
              <a:t>Within a research function staff need to be either “good with people” or know enough about analysis to manage the processes</a:t>
            </a:r>
          </a:p>
          <a:p>
            <a:r>
              <a:rPr lang="en-US" dirty="0" smtClean="0"/>
              <a:t>Employment of data scientists</a:t>
            </a:r>
          </a:p>
          <a:p>
            <a:r>
              <a:rPr lang="en-US" dirty="0"/>
              <a:t>Communication </a:t>
            </a:r>
            <a:r>
              <a:rPr lang="en-US" dirty="0" smtClean="0"/>
              <a:t>skills</a:t>
            </a:r>
            <a:endParaRPr lang="en-US" dirty="0"/>
          </a:p>
        </p:txBody>
      </p:sp>
      <p:sp>
        <p:nvSpPr>
          <p:cNvPr id="4" name="Slide Number Placeholder 3"/>
          <p:cNvSpPr>
            <a:spLocks noGrp="1"/>
          </p:cNvSpPr>
          <p:nvPr>
            <p:ph type="sldNum" sz="quarter" idx="12"/>
          </p:nvPr>
        </p:nvSpPr>
        <p:spPr/>
        <p:txBody>
          <a:bodyPr/>
          <a:lstStyle/>
          <a:p>
            <a:fld id="{94392C83-2B70-7F42-B6A9-3F2707DF28EC}" type="slidenum">
              <a:rPr lang="en-US" smtClean="0"/>
              <a:t>43</a:t>
            </a:fld>
            <a:endParaRPr lang="en-US"/>
          </a:p>
        </p:txBody>
      </p:sp>
    </p:spTree>
    <p:extLst>
      <p:ext uri="{BB962C8B-B14F-4D97-AF65-F5344CB8AC3E}">
        <p14:creationId xmlns:p14="http://schemas.microsoft.com/office/powerpoint/2010/main" val="7004860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a:t>
            </a:r>
            <a:endParaRPr lang="en-US" dirty="0"/>
          </a:p>
        </p:txBody>
      </p:sp>
      <p:sp>
        <p:nvSpPr>
          <p:cNvPr id="3" name="Content Placeholder 2"/>
          <p:cNvSpPr>
            <a:spLocks noGrp="1"/>
          </p:cNvSpPr>
          <p:nvPr>
            <p:ph idx="1"/>
          </p:nvPr>
        </p:nvSpPr>
        <p:spPr/>
        <p:txBody>
          <a:bodyPr>
            <a:normAutofit/>
          </a:bodyPr>
          <a:lstStyle/>
          <a:p>
            <a:r>
              <a:rPr lang="en-US" dirty="0" smtClean="0"/>
              <a:t>Intelligence is analysis not left too late</a:t>
            </a:r>
          </a:p>
          <a:p>
            <a:r>
              <a:rPr lang="en-US" dirty="0" smtClean="0"/>
              <a:t>Need to be engaged in the early stages of business planning</a:t>
            </a:r>
          </a:p>
          <a:p>
            <a:r>
              <a:rPr lang="en-US" dirty="0"/>
              <a:t>Plan evaluation before a policies are made, this allows choice of performance </a:t>
            </a:r>
            <a:r>
              <a:rPr lang="en-US" dirty="0" smtClean="0"/>
              <a:t>measures</a:t>
            </a:r>
          </a:p>
          <a:p>
            <a:r>
              <a:rPr lang="en-US" dirty="0" smtClean="0"/>
              <a:t>Need to have systems in place that can take account of committee meetings so the timing of these does not delay work</a:t>
            </a:r>
          </a:p>
        </p:txBody>
      </p:sp>
      <p:sp>
        <p:nvSpPr>
          <p:cNvPr id="4" name="Slide Number Placeholder 3"/>
          <p:cNvSpPr>
            <a:spLocks noGrp="1"/>
          </p:cNvSpPr>
          <p:nvPr>
            <p:ph type="sldNum" sz="quarter" idx="12"/>
          </p:nvPr>
        </p:nvSpPr>
        <p:spPr/>
        <p:txBody>
          <a:bodyPr/>
          <a:lstStyle/>
          <a:p>
            <a:fld id="{94392C83-2B70-7F42-B6A9-3F2707DF28EC}" type="slidenum">
              <a:rPr lang="en-US" smtClean="0"/>
              <a:t>44</a:t>
            </a:fld>
            <a:endParaRPr lang="en-US"/>
          </a:p>
        </p:txBody>
      </p:sp>
    </p:spTree>
    <p:extLst>
      <p:ext uri="{BB962C8B-B14F-4D97-AF65-F5344CB8AC3E}">
        <p14:creationId xmlns:p14="http://schemas.microsoft.com/office/powerpoint/2010/main" val="38315741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1388"/>
            <a:ext cx="8229600" cy="5274775"/>
          </a:xfrm>
        </p:spPr>
        <p:txBody>
          <a:bodyPr>
            <a:normAutofit/>
          </a:bodyPr>
          <a:lstStyle/>
          <a:p>
            <a:pPr marL="0" indent="0">
              <a:buNone/>
            </a:pPr>
            <a:endParaRPr lang="en-US" dirty="0" smtClean="0"/>
          </a:p>
          <a:p>
            <a:pPr marL="0" indent="0" algn="ctr">
              <a:buNone/>
            </a:pPr>
            <a:endParaRPr lang="en-US" sz="4400" dirty="0" smtClean="0"/>
          </a:p>
          <a:p>
            <a:pPr marL="0" indent="0" algn="ctr">
              <a:buNone/>
            </a:pPr>
            <a:r>
              <a:rPr lang="en-US" sz="3600" dirty="0" smtClean="0"/>
              <a:t>~ end ~</a:t>
            </a:r>
            <a:endParaRPr lang="en-US" sz="3600"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2" name="Slide Number Placeholder 1"/>
          <p:cNvSpPr>
            <a:spLocks noGrp="1"/>
          </p:cNvSpPr>
          <p:nvPr>
            <p:ph type="sldNum" sz="quarter" idx="12"/>
          </p:nvPr>
        </p:nvSpPr>
        <p:spPr/>
        <p:txBody>
          <a:bodyPr/>
          <a:lstStyle/>
          <a:p>
            <a:fld id="{94392C83-2B70-7F42-B6A9-3F2707DF28EC}" type="slidenum">
              <a:rPr lang="en-US" smtClean="0"/>
              <a:t>45</a:t>
            </a:fld>
            <a:endParaRPr lang="en-US"/>
          </a:p>
        </p:txBody>
      </p:sp>
    </p:spTree>
    <p:extLst>
      <p:ext uri="{BB962C8B-B14F-4D97-AF65-F5344CB8AC3E}">
        <p14:creationId xmlns:p14="http://schemas.microsoft.com/office/powerpoint/2010/main" val="23851142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98700"/>
            <a:ext cx="8229600" cy="817479"/>
          </a:xfrm>
        </p:spPr>
        <p:txBody>
          <a:bodyPr rtlCol="0">
            <a:normAutofit/>
          </a:bodyPr>
          <a:lstStyle/>
          <a:p>
            <a:pPr marL="0" indent="0" algn="ctr" eaLnBrk="1" fontAlgn="auto" hangingPunct="1">
              <a:spcAft>
                <a:spcPts val="0"/>
              </a:spcAft>
              <a:buNone/>
              <a:defRPr/>
            </a:pPr>
            <a:r>
              <a:rPr lang="en-US" sz="4400" b="1" dirty="0"/>
              <a:t>References </a:t>
            </a:r>
            <a:r>
              <a:rPr lang="en-US" sz="4400" b="1" dirty="0" smtClean="0"/>
              <a:t>and examples</a:t>
            </a:r>
            <a:endParaRPr lang="en-US" sz="4400"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EA2D9450-3388-6241-A9D4-982B5F6E7C8E}" type="slidenum">
              <a:rPr lang="en-US" altLang="en-US" sz="1200">
                <a:solidFill>
                  <a:srgbClr val="898989"/>
                </a:solidFill>
              </a:rPr>
              <a:pPr eaLnBrk="1" hangingPunct="1"/>
              <a:t>46</a:t>
            </a:fld>
            <a:endParaRPr lang="en-US" altLang="en-US" sz="1200">
              <a:solidFill>
                <a:srgbClr val="898989"/>
              </a:solidFill>
            </a:endParaRPr>
          </a:p>
        </p:txBody>
      </p:sp>
    </p:spTree>
    <p:extLst>
      <p:ext uri="{BB962C8B-B14F-4D97-AF65-F5344CB8AC3E}">
        <p14:creationId xmlns:p14="http://schemas.microsoft.com/office/powerpoint/2010/main" val="8134618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GB" altLang="en-US" sz="4400" b="1" dirty="0" smtClean="0">
                <a:ea typeface="ＭＳ Ｐゴシック" charset="-128"/>
              </a:rPr>
              <a:t>References</a:t>
            </a:r>
            <a:endParaRPr lang="en-US" altLang="en-US" sz="4400" b="1" dirty="0">
              <a:ea typeface="ＭＳ Ｐゴシック" charset="-128"/>
            </a:endParaRPr>
          </a:p>
        </p:txBody>
      </p:sp>
      <p:sp>
        <p:nvSpPr>
          <p:cNvPr id="32770" name="Content Placeholder 2"/>
          <p:cNvSpPr>
            <a:spLocks noGrp="1"/>
          </p:cNvSpPr>
          <p:nvPr>
            <p:ph idx="1"/>
          </p:nvPr>
        </p:nvSpPr>
        <p:spPr/>
        <p:txBody>
          <a:bodyPr/>
          <a:lstStyle/>
          <a:p>
            <a:pPr eaLnBrk="1" hangingPunct="1"/>
            <a:endParaRPr lang="en-US" dirty="0" smtClean="0"/>
          </a:p>
          <a:p>
            <a:pPr eaLnBrk="1" hangingPunct="1"/>
            <a:r>
              <a:rPr lang="en-US" dirty="0" smtClean="0"/>
              <a:t>reference file with c. 100 references, categorized &amp; links to sources</a:t>
            </a:r>
          </a:p>
          <a:p>
            <a:pPr eaLnBrk="1" hangingPunct="1"/>
            <a:endParaRPr lang="en-US" dirty="0" smtClean="0"/>
          </a:p>
          <a:p>
            <a:pPr eaLnBrk="1" hangingPunct="1"/>
            <a:r>
              <a:rPr lang="en-US" dirty="0"/>
              <a:t>t</a:t>
            </a:r>
            <a:r>
              <a:rPr lang="en-US" dirty="0" smtClean="0"/>
              <a:t>hose recommended by interviewees and also through searches</a:t>
            </a:r>
          </a:p>
          <a:p>
            <a:pPr eaLnBrk="1" hangingPunct="1"/>
            <a:endParaRPr lang="en-US" altLang="en-US" dirty="0">
              <a:ea typeface="ＭＳ Ｐゴシック" charset="-128"/>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35568061-4299-5747-B8ED-4415AE2C39ED}" type="slidenum">
              <a:rPr lang="en-US" altLang="en-US" sz="1200">
                <a:solidFill>
                  <a:srgbClr val="898989"/>
                </a:solidFill>
              </a:rPr>
              <a:pPr eaLnBrk="1" hangingPunct="1"/>
              <a:t>47</a:t>
            </a:fld>
            <a:endParaRPr lang="en-US" altLang="en-US" sz="1200">
              <a:solidFill>
                <a:srgbClr val="898989"/>
              </a:solidFill>
            </a:endParaRPr>
          </a:p>
        </p:txBody>
      </p:sp>
    </p:spTree>
    <p:extLst>
      <p:ext uri="{BB962C8B-B14F-4D97-AF65-F5344CB8AC3E}">
        <p14:creationId xmlns:p14="http://schemas.microsoft.com/office/powerpoint/2010/main" val="9730380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457200" y="274638"/>
            <a:ext cx="8229600" cy="651192"/>
          </a:xfrm>
        </p:spPr>
        <p:txBody>
          <a:bodyPr/>
          <a:lstStyle/>
          <a:p>
            <a:pPr eaLnBrk="1" hangingPunct="1"/>
            <a:r>
              <a:rPr lang="en-GB" altLang="en-US" sz="3600" b="1" dirty="0" smtClean="0">
                <a:ea typeface="ＭＳ Ｐゴシック" charset="-128"/>
              </a:rPr>
              <a:t>References information</a:t>
            </a:r>
            <a:endParaRPr lang="en-US" altLang="en-US" sz="3600" b="1" dirty="0">
              <a:ea typeface="ＭＳ Ｐゴシック" charset="-128"/>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35568061-4299-5747-B8ED-4415AE2C39ED}" type="slidenum">
              <a:rPr lang="en-US" altLang="en-US" sz="1200">
                <a:solidFill>
                  <a:srgbClr val="898989"/>
                </a:solidFill>
              </a:rPr>
              <a:pPr eaLnBrk="1" hangingPunct="1"/>
              <a:t>48</a:t>
            </a:fld>
            <a:endParaRPr lang="en-US" altLang="en-US" sz="1200">
              <a:solidFill>
                <a:srgbClr val="898989"/>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610" y="1525271"/>
            <a:ext cx="1460500" cy="24638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5129" y="1525271"/>
            <a:ext cx="5661671" cy="4006850"/>
          </a:xfrm>
          <a:prstGeom prst="rect">
            <a:avLst/>
          </a:prstGeom>
        </p:spPr>
      </p:pic>
      <p:sp>
        <p:nvSpPr>
          <p:cNvPr id="11" name="TextBox 10"/>
          <p:cNvSpPr txBox="1"/>
          <p:nvPr/>
        </p:nvSpPr>
        <p:spPr>
          <a:xfrm>
            <a:off x="3025129" y="1005840"/>
            <a:ext cx="5661671" cy="377190"/>
          </a:xfrm>
          <a:prstGeom prst="rect">
            <a:avLst/>
          </a:prstGeom>
          <a:noFill/>
        </p:spPr>
        <p:txBody>
          <a:bodyPr wrap="square" rtlCol="0">
            <a:spAutoFit/>
          </a:bodyPr>
          <a:lstStyle/>
          <a:p>
            <a:pPr algn="ctr"/>
            <a:r>
              <a:rPr lang="en-US" b="1" dirty="0" smtClean="0"/>
              <a:t>Categories</a:t>
            </a:r>
            <a:endParaRPr lang="en-US" b="1" dirty="0"/>
          </a:p>
        </p:txBody>
      </p:sp>
    </p:spTree>
    <p:extLst>
      <p:ext uri="{BB962C8B-B14F-4D97-AF65-F5344CB8AC3E}">
        <p14:creationId xmlns:p14="http://schemas.microsoft.com/office/powerpoint/2010/main" val="7618117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normAutofit fontScale="90000"/>
          </a:bodyPr>
          <a:lstStyle/>
          <a:p>
            <a:pPr eaLnBrk="1" hangingPunct="1"/>
            <a:r>
              <a:rPr lang="en-GB" altLang="en-US" sz="4400" b="1" dirty="0" smtClean="0">
                <a:ea typeface="ＭＳ Ｐゴシック" charset="-128"/>
              </a:rPr>
              <a:t>Examples: LARIA award winners 2015 &amp; 2017</a:t>
            </a:r>
            <a:endParaRPr lang="en-US" altLang="en-US" sz="4400" b="1" dirty="0">
              <a:ea typeface="ＭＳ Ｐゴシック" charset="-128"/>
            </a:endParaRPr>
          </a:p>
        </p:txBody>
      </p:sp>
      <p:sp>
        <p:nvSpPr>
          <p:cNvPr id="32770" name="Content Placeholder 2"/>
          <p:cNvSpPr>
            <a:spLocks noGrp="1"/>
          </p:cNvSpPr>
          <p:nvPr>
            <p:ph idx="1"/>
          </p:nvPr>
        </p:nvSpPr>
        <p:spPr>
          <a:xfrm>
            <a:off x="457200" y="1600201"/>
            <a:ext cx="8229600" cy="4171950"/>
          </a:xfrm>
        </p:spPr>
        <p:txBody>
          <a:bodyPr/>
          <a:lstStyle/>
          <a:p>
            <a:pPr marL="0" indent="0" algn="ctr" eaLnBrk="1" hangingPunct="1">
              <a:buNone/>
            </a:pPr>
            <a:r>
              <a:rPr lang="en-GB" sz="2400" i="1" dirty="0"/>
              <a:t>Oxfordshire County Council has developed new Data Stories following a consultation with local data users. Data Stories provide data on a topic as a sequence of interactive infographics. This enables novice data users to access the data on a topic in a structured, simple-to-use and understand way. Unlike conventional static infographics, Data Stories let the user customise the data contained in the infographic for their individual needs. Presenting data this way makes is more accessible for the average user, who struggles with statistics, and also makes it possible to access data on mobile devices which may not handle spreadsheets well. </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35568061-4299-5747-B8ED-4415AE2C39ED}" type="slidenum">
              <a:rPr lang="en-US" altLang="en-US" sz="1200">
                <a:solidFill>
                  <a:srgbClr val="898989"/>
                </a:solidFill>
              </a:rPr>
              <a:pPr eaLnBrk="1" hangingPunct="1"/>
              <a:t>49</a:t>
            </a:fld>
            <a:endParaRPr lang="en-US" altLang="en-US" sz="1200">
              <a:solidFill>
                <a:srgbClr val="898989"/>
              </a:solidFill>
            </a:endParaRPr>
          </a:p>
        </p:txBody>
      </p:sp>
    </p:spTree>
    <p:extLst>
      <p:ext uri="{BB962C8B-B14F-4D97-AF65-F5344CB8AC3E}">
        <p14:creationId xmlns:p14="http://schemas.microsoft.com/office/powerpoint/2010/main" val="472477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938"/>
            <a:ext cx="8229600" cy="1143000"/>
          </a:xfrm>
        </p:spPr>
        <p:txBody>
          <a:bodyPr>
            <a:normAutofit/>
          </a:bodyPr>
          <a:lstStyle/>
          <a:p>
            <a:r>
              <a:rPr lang="en-US" dirty="0"/>
              <a:t>T</a:t>
            </a:r>
            <a:r>
              <a:rPr lang="en-US" dirty="0" smtClean="0"/>
              <a:t>he slides are set up showing</a:t>
            </a:r>
            <a:endParaRPr lang="en-US" dirty="0"/>
          </a:p>
        </p:txBody>
      </p:sp>
      <p:sp>
        <p:nvSpPr>
          <p:cNvPr id="3" name="Content Placeholder 2"/>
          <p:cNvSpPr>
            <a:spLocks noGrp="1"/>
          </p:cNvSpPr>
          <p:nvPr>
            <p:ph idx="1"/>
          </p:nvPr>
        </p:nvSpPr>
        <p:spPr>
          <a:xfrm>
            <a:off x="457200" y="1625600"/>
            <a:ext cx="8229600" cy="4525963"/>
          </a:xfrm>
        </p:spPr>
        <p:txBody>
          <a:bodyPr>
            <a:normAutofit fontScale="85000" lnSpcReduction="10000"/>
          </a:bodyPr>
          <a:lstStyle/>
          <a:p>
            <a:r>
              <a:rPr lang="en-US" dirty="0" smtClean="0"/>
              <a:t>Points made by more than a single Council but there is no particular emphasis by number of Councils making the point </a:t>
            </a:r>
            <a:r>
              <a:rPr lang="mr-IN" dirty="0" smtClean="0"/>
              <a:t>–</a:t>
            </a:r>
            <a:r>
              <a:rPr lang="en-US" dirty="0" smtClean="0"/>
              <a:t> varies according to type &amp; experience of Council</a:t>
            </a:r>
          </a:p>
          <a:p>
            <a:r>
              <a:rPr lang="en-US" dirty="0" smtClean="0"/>
              <a:t>Some points are:</a:t>
            </a:r>
          </a:p>
          <a:p>
            <a:pPr lvl="1"/>
            <a:r>
              <a:rPr lang="en-US" dirty="0" smtClean="0"/>
              <a:t>issues to be considered, but no single solution seen </a:t>
            </a:r>
          </a:p>
          <a:p>
            <a:pPr lvl="1"/>
            <a:r>
              <a:rPr lang="en-US" dirty="0" smtClean="0"/>
              <a:t>some are things that are seen to work by a Council</a:t>
            </a:r>
          </a:p>
          <a:p>
            <a:r>
              <a:rPr lang="en-US" dirty="0" smtClean="0"/>
              <a:t>Each point in only one category, but some could appear in more than one or in an alternative category</a:t>
            </a:r>
          </a:p>
          <a:p>
            <a:r>
              <a:rPr lang="en-US" dirty="0" smtClean="0"/>
              <a:t>The classification used could be re-done with a smaller number or a larger number of these</a:t>
            </a:r>
          </a:p>
          <a:p>
            <a:r>
              <a:rPr lang="en-US" dirty="0" smtClean="0"/>
              <a:t>Some more detailed suggestions e.g. use of </a:t>
            </a:r>
            <a:r>
              <a:rPr lang="en-US" dirty="0" err="1" smtClean="0"/>
              <a:t>iBase</a:t>
            </a:r>
            <a:r>
              <a:rPr lang="en-US" dirty="0" smtClean="0"/>
              <a:t>, SQL have been omitted</a:t>
            </a:r>
          </a:p>
        </p:txBody>
      </p:sp>
      <p:sp>
        <p:nvSpPr>
          <p:cNvPr id="4" name="Slide Number Placeholder 3"/>
          <p:cNvSpPr>
            <a:spLocks noGrp="1"/>
          </p:cNvSpPr>
          <p:nvPr>
            <p:ph type="sldNum" sz="quarter" idx="12"/>
          </p:nvPr>
        </p:nvSpPr>
        <p:spPr/>
        <p:txBody>
          <a:bodyPr/>
          <a:lstStyle/>
          <a:p>
            <a:fld id="{94392C83-2B70-7F42-B6A9-3F2707DF28EC}" type="slidenum">
              <a:rPr lang="en-US" smtClean="0"/>
              <a:t>5</a:t>
            </a:fld>
            <a:endParaRPr lang="en-US"/>
          </a:p>
        </p:txBody>
      </p:sp>
    </p:spTree>
    <p:extLst>
      <p:ext uri="{BB962C8B-B14F-4D97-AF65-F5344CB8AC3E}">
        <p14:creationId xmlns:p14="http://schemas.microsoft.com/office/powerpoint/2010/main" val="24745801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63141"/>
            <a:ext cx="8229600" cy="1943100"/>
          </a:xfrm>
        </p:spPr>
        <p:txBody>
          <a:bodyPr>
            <a:normAutofit/>
          </a:bodyPr>
          <a:lstStyle/>
          <a:p>
            <a:pPr marL="0" indent="0">
              <a:buNone/>
            </a:pPr>
            <a:endParaRPr lang="en-US" dirty="0" smtClean="0"/>
          </a:p>
          <a:p>
            <a:pPr marL="0" indent="0" algn="ctr">
              <a:buNone/>
            </a:pPr>
            <a:r>
              <a:rPr lang="en-US" sz="3600" dirty="0" smtClean="0"/>
              <a:t>~ end ~</a:t>
            </a:r>
            <a:endParaRPr lang="en-US" sz="3600"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2" name="Slide Number Placeholder 1"/>
          <p:cNvSpPr>
            <a:spLocks noGrp="1"/>
          </p:cNvSpPr>
          <p:nvPr>
            <p:ph type="sldNum" sz="quarter" idx="4294967295"/>
          </p:nvPr>
        </p:nvSpPr>
        <p:spPr>
          <a:xfrm>
            <a:off x="6553200" y="6356350"/>
            <a:ext cx="2133600" cy="365125"/>
          </a:xfrm>
          <a:prstGeom prst="rect">
            <a:avLst/>
          </a:prstGeom>
        </p:spPr>
        <p:txBody>
          <a:bodyPr/>
          <a:lstStyle/>
          <a:p>
            <a:fld id="{94392C83-2B70-7F42-B6A9-3F2707DF28EC}" type="slidenum">
              <a:rPr lang="en-US" smtClean="0"/>
              <a:t>50</a:t>
            </a:fld>
            <a:endParaRPr lang="en-US"/>
          </a:p>
        </p:txBody>
      </p:sp>
    </p:spTree>
    <p:extLst>
      <p:ext uri="{BB962C8B-B14F-4D97-AF65-F5344CB8AC3E}">
        <p14:creationId xmlns:p14="http://schemas.microsoft.com/office/powerpoint/2010/main" val="16906021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55838"/>
            <a:ext cx="8229600" cy="1143000"/>
          </a:xfrm>
        </p:spPr>
        <p:txBody>
          <a:bodyPr>
            <a:noAutofit/>
          </a:bodyPr>
          <a:lstStyle/>
          <a:p>
            <a:r>
              <a:rPr lang="en-US" sz="5400" b="1" dirty="0"/>
              <a:t>2</a:t>
            </a:r>
            <a:r>
              <a:rPr lang="en-US" sz="5400" b="1" dirty="0" smtClean="0"/>
              <a:t>. Summary of those who gave their views in the survey</a:t>
            </a:r>
            <a:endParaRPr lang="en-US" sz="5400" b="1" dirty="0"/>
          </a:p>
        </p:txBody>
      </p:sp>
      <p:sp>
        <p:nvSpPr>
          <p:cNvPr id="4" name="Slide Number Placeholder 3"/>
          <p:cNvSpPr>
            <a:spLocks noGrp="1"/>
          </p:cNvSpPr>
          <p:nvPr>
            <p:ph type="sldNum" sz="quarter" idx="12"/>
          </p:nvPr>
        </p:nvSpPr>
        <p:spPr/>
        <p:txBody>
          <a:bodyPr/>
          <a:lstStyle/>
          <a:p>
            <a:fld id="{94392C83-2B70-7F42-B6A9-3F2707DF28EC}" type="slidenum">
              <a:rPr lang="en-US" smtClean="0"/>
              <a:t>51</a:t>
            </a:fld>
            <a:endParaRPr lang="en-US"/>
          </a:p>
        </p:txBody>
      </p:sp>
    </p:spTree>
    <p:extLst>
      <p:ext uri="{BB962C8B-B14F-4D97-AF65-F5344CB8AC3E}">
        <p14:creationId xmlns:p14="http://schemas.microsoft.com/office/powerpoint/2010/main" val="9809004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30338"/>
            <a:ext cx="8229600" cy="4493133"/>
          </a:xfrm>
        </p:spPr>
        <p:txBody>
          <a:bodyPr rtlCol="0">
            <a:normAutofit fontScale="70000" lnSpcReduction="20000"/>
          </a:bodyPr>
          <a:lstStyle/>
          <a:p>
            <a:pPr eaLnBrk="1" fontAlgn="auto" hangingPunct="1">
              <a:spcAft>
                <a:spcPts val="0"/>
              </a:spcAft>
              <a:defRPr/>
            </a:pPr>
            <a:r>
              <a:rPr lang="en-US" sz="2600" dirty="0" smtClean="0">
                <a:ea typeface="+mn-ea"/>
                <a:cs typeface="+mn-cs"/>
              </a:rPr>
              <a:t>Views were sought from people working in a range of </a:t>
            </a:r>
            <a:r>
              <a:rPr lang="en-US" sz="2600" dirty="0" err="1" smtClean="0">
                <a:ea typeface="+mn-ea"/>
                <a:cs typeface="+mn-cs"/>
              </a:rPr>
              <a:t>organisations</a:t>
            </a:r>
            <a:r>
              <a:rPr lang="en-US" sz="2600" dirty="0" smtClean="0">
                <a:ea typeface="+mn-ea"/>
                <a:cs typeface="+mn-cs"/>
              </a:rPr>
              <a:t> on what they thought an intelligent council would like:</a:t>
            </a:r>
          </a:p>
          <a:p>
            <a:pPr lvl="1" eaLnBrk="1" fontAlgn="auto" hangingPunct="1">
              <a:spcAft>
                <a:spcPts val="0"/>
              </a:spcAft>
              <a:defRPr/>
            </a:pPr>
            <a:r>
              <a:rPr lang="en-US" sz="2200" dirty="0">
                <a:ea typeface="+mn-ea"/>
              </a:rPr>
              <a:t>w</a:t>
            </a:r>
            <a:r>
              <a:rPr lang="en-US" sz="2200" dirty="0" smtClean="0">
                <a:ea typeface="+mn-ea"/>
                <a:cs typeface="+mn-cs"/>
              </a:rPr>
              <a:t>hat were key issues to help a council become intelligent</a:t>
            </a:r>
          </a:p>
          <a:p>
            <a:pPr lvl="1" eaLnBrk="1" fontAlgn="auto" hangingPunct="1">
              <a:spcAft>
                <a:spcPts val="0"/>
              </a:spcAft>
              <a:defRPr/>
            </a:pPr>
            <a:r>
              <a:rPr lang="en-US" sz="2200" dirty="0">
                <a:ea typeface="+mn-ea"/>
              </a:rPr>
              <a:t>w</a:t>
            </a:r>
            <a:r>
              <a:rPr lang="en-US" sz="2200" dirty="0" smtClean="0">
                <a:ea typeface="+mn-ea"/>
                <a:cs typeface="+mn-cs"/>
              </a:rPr>
              <a:t>hat were approaches which had worked for them</a:t>
            </a:r>
          </a:p>
          <a:p>
            <a:pPr lvl="1" eaLnBrk="1" fontAlgn="auto" hangingPunct="1">
              <a:spcAft>
                <a:spcPts val="0"/>
              </a:spcAft>
              <a:defRPr/>
            </a:pPr>
            <a:r>
              <a:rPr lang="en-US" sz="2200" dirty="0">
                <a:ea typeface="+mn-ea"/>
              </a:rPr>
              <a:t>p</a:t>
            </a:r>
            <a:r>
              <a:rPr lang="en-US" sz="2200" dirty="0" smtClean="0">
                <a:ea typeface="+mn-ea"/>
                <a:cs typeface="+mn-cs"/>
              </a:rPr>
              <a:t>roblems they were trying to tackle</a:t>
            </a:r>
          </a:p>
          <a:p>
            <a:pPr lvl="1" eaLnBrk="1" fontAlgn="auto" hangingPunct="1">
              <a:spcAft>
                <a:spcPts val="0"/>
              </a:spcAft>
              <a:defRPr/>
            </a:pPr>
            <a:r>
              <a:rPr lang="en-US" sz="2200" dirty="0"/>
              <a:t>sources of information or knowledge which </a:t>
            </a:r>
            <a:r>
              <a:rPr lang="en-US" sz="2200" dirty="0" smtClean="0"/>
              <a:t>helped</a:t>
            </a:r>
            <a:endParaRPr lang="en-US" sz="2200" dirty="0" smtClean="0">
              <a:ea typeface="+mn-ea"/>
              <a:cs typeface="+mn-cs"/>
            </a:endParaRPr>
          </a:p>
          <a:p>
            <a:pPr lvl="1" eaLnBrk="1" fontAlgn="auto" hangingPunct="1">
              <a:spcAft>
                <a:spcPts val="0"/>
              </a:spcAft>
              <a:defRPr/>
            </a:pPr>
            <a:r>
              <a:rPr lang="en-US" sz="2200" dirty="0" smtClean="0">
                <a:ea typeface="+mn-ea"/>
                <a:cs typeface="+mn-cs"/>
              </a:rPr>
              <a:t>anything which didn’t work</a:t>
            </a:r>
          </a:p>
          <a:p>
            <a:pPr eaLnBrk="1" fontAlgn="auto" hangingPunct="1">
              <a:spcAft>
                <a:spcPts val="0"/>
              </a:spcAft>
              <a:defRPr/>
            </a:pPr>
            <a:r>
              <a:rPr lang="en-US" sz="2600" dirty="0">
                <a:ea typeface="+mn-ea"/>
              </a:rPr>
              <a:t>c</a:t>
            </a:r>
            <a:r>
              <a:rPr lang="en-US" sz="2600" dirty="0" smtClean="0">
                <a:ea typeface="+mn-ea"/>
              </a:rPr>
              <a:t>. 50 interviews carried out</a:t>
            </a:r>
          </a:p>
          <a:p>
            <a:pPr eaLnBrk="1" fontAlgn="auto" hangingPunct="1">
              <a:spcAft>
                <a:spcPts val="0"/>
              </a:spcAft>
              <a:defRPr/>
            </a:pPr>
            <a:r>
              <a:rPr lang="en-US" sz="2600" dirty="0" smtClean="0">
                <a:ea typeface="+mn-ea"/>
              </a:rPr>
              <a:t>Three quarters held by phone and one quarter through interviews.  Group workshop in Manchester</a:t>
            </a:r>
          </a:p>
          <a:p>
            <a:pPr eaLnBrk="1" fontAlgn="auto" hangingPunct="1">
              <a:spcAft>
                <a:spcPts val="0"/>
              </a:spcAft>
              <a:defRPr/>
            </a:pPr>
            <a:r>
              <a:rPr lang="en-US" sz="2600" dirty="0"/>
              <a:t>Information </a:t>
            </a:r>
            <a:r>
              <a:rPr lang="en-US" sz="2600" dirty="0" smtClean="0"/>
              <a:t>from </a:t>
            </a:r>
            <a:r>
              <a:rPr lang="en-US" sz="2600" dirty="0"/>
              <a:t>discussions held on Knowledge </a:t>
            </a:r>
            <a:r>
              <a:rPr lang="en-US" sz="2600" dirty="0" smtClean="0"/>
              <a:t>Hub</a:t>
            </a:r>
            <a:endParaRPr lang="en-US" sz="2600" dirty="0" smtClean="0">
              <a:ea typeface="+mn-ea"/>
            </a:endParaRPr>
          </a:p>
          <a:p>
            <a:pPr eaLnBrk="1" fontAlgn="auto" hangingPunct="1">
              <a:spcAft>
                <a:spcPts val="0"/>
              </a:spcAft>
              <a:defRPr/>
            </a:pPr>
            <a:r>
              <a:rPr lang="en-US" sz="2600" dirty="0" smtClean="0">
                <a:ea typeface="+mn-ea"/>
              </a:rPr>
              <a:t>The results from each interview confidential giving them the opportunity to be more open</a:t>
            </a:r>
          </a:p>
          <a:p>
            <a:pPr eaLnBrk="1" fontAlgn="auto" hangingPunct="1">
              <a:spcAft>
                <a:spcPts val="0"/>
              </a:spcAft>
              <a:defRPr/>
            </a:pPr>
            <a:r>
              <a:rPr lang="en-US" sz="2600" dirty="0" smtClean="0">
                <a:ea typeface="+mn-ea"/>
                <a:cs typeface="+mn-cs"/>
              </a:rPr>
              <a:t>Those interviewed were asked to draw from their experience in different roles and </a:t>
            </a:r>
            <a:r>
              <a:rPr lang="en-US" sz="2600" dirty="0" err="1" smtClean="0">
                <a:ea typeface="+mn-ea"/>
                <a:cs typeface="+mn-cs"/>
              </a:rPr>
              <a:t>organisations</a:t>
            </a:r>
            <a:endParaRPr lang="en-US" sz="2600" dirty="0">
              <a:ea typeface="+mn-ea"/>
              <a:cs typeface="+mn-cs"/>
            </a:endParaRPr>
          </a:p>
          <a:p>
            <a:pPr eaLnBrk="1" fontAlgn="auto" hangingPunct="1">
              <a:spcAft>
                <a:spcPts val="0"/>
              </a:spcAft>
              <a:defRPr/>
            </a:pPr>
            <a:r>
              <a:rPr lang="en-US" sz="2600" dirty="0" smtClean="0">
                <a:ea typeface="+mn-ea"/>
                <a:cs typeface="+mn-cs"/>
              </a:rPr>
              <a:t>Posts on Knowledge Hub and LinkedIn.  Knowledge Hub thread formed discussion between 10 contributors with 36 posts and 435 views.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fld id="{9623D63B-103B-D74E-9936-62A25ADB4828}" type="slidenum">
              <a:rPr lang="en-US" altLang="en-US" sz="1200">
                <a:solidFill>
                  <a:srgbClr val="898989"/>
                </a:solidFill>
              </a:rPr>
              <a:pPr eaLnBrk="1" hangingPunct="1"/>
              <a:t>52</a:t>
            </a:fld>
            <a:endParaRPr lang="en-US" altLang="en-US" sz="1200">
              <a:solidFill>
                <a:srgbClr val="898989"/>
              </a:solidFill>
            </a:endParaRPr>
          </a:p>
        </p:txBody>
      </p:sp>
      <p:sp>
        <p:nvSpPr>
          <p:cNvPr id="16387" name="Title 1"/>
          <p:cNvSpPr>
            <a:spLocks noGrp="1"/>
          </p:cNvSpPr>
          <p:nvPr>
            <p:ph type="title"/>
          </p:nvPr>
        </p:nvSpPr>
        <p:spPr>
          <a:xfrm>
            <a:off x="457200" y="287338"/>
            <a:ext cx="8229600" cy="1011110"/>
          </a:xfrm>
        </p:spPr>
        <p:txBody>
          <a:bodyPr/>
          <a:lstStyle/>
          <a:p>
            <a:pPr eaLnBrk="1" hangingPunct="1"/>
            <a:r>
              <a:rPr lang="en-US" altLang="en-US" sz="4000" b="1" dirty="0" smtClean="0">
                <a:ea typeface="ＭＳ Ｐゴシック" charset="-128"/>
              </a:rPr>
              <a:t>How was the work carried out?</a:t>
            </a:r>
            <a:endParaRPr lang="en-US" altLang="en-US" dirty="0">
              <a:ea typeface="ＭＳ Ｐゴシック" charset="-128"/>
            </a:endParaRPr>
          </a:p>
        </p:txBody>
      </p:sp>
    </p:spTree>
    <p:extLst>
      <p:ext uri="{BB962C8B-B14F-4D97-AF65-F5344CB8AC3E}">
        <p14:creationId xmlns:p14="http://schemas.microsoft.com/office/powerpoint/2010/main" val="12476048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rgbClr val="000000"/>
                </a:solidFill>
                <a:latin typeface="Lucida Grande"/>
                <a:ea typeface="Lucida Grande"/>
                <a:cs typeface="Lucida Grande"/>
              </a:rPr>
              <a:t>Current type of Council / organisation of those interviewed</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4392C83-2B70-7F42-B6A9-3F2707DF28EC}" type="slidenum">
              <a:rPr lang="en-US" smtClean="0"/>
              <a:t>53</a:t>
            </a:fld>
            <a:endParaRPr lang="en-US"/>
          </a:p>
        </p:txBody>
      </p:sp>
      <p:pic>
        <p:nvPicPr>
          <p:cNvPr id="5" name="Picture 4" descr="CurrentCounci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9100" y="3695912"/>
            <a:ext cx="4254500" cy="2660437"/>
          </a:xfrm>
          <a:prstGeom prst="rect">
            <a:avLst/>
          </a:prstGeom>
        </p:spPr>
      </p:pic>
      <p:pic>
        <p:nvPicPr>
          <p:cNvPr id="6" name="Picture 5" descr="TypeofCounci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524212"/>
            <a:ext cx="5676900" cy="2171700"/>
          </a:xfrm>
          <a:prstGeom prst="rect">
            <a:avLst/>
          </a:prstGeom>
        </p:spPr>
      </p:pic>
      <p:sp>
        <p:nvSpPr>
          <p:cNvPr id="3" name="TextBox 2"/>
          <p:cNvSpPr txBox="1"/>
          <p:nvPr/>
        </p:nvSpPr>
        <p:spPr>
          <a:xfrm>
            <a:off x="457200" y="4097215"/>
            <a:ext cx="3253154" cy="1107996"/>
          </a:xfrm>
          <a:prstGeom prst="rect">
            <a:avLst/>
          </a:prstGeom>
          <a:noFill/>
        </p:spPr>
        <p:txBody>
          <a:bodyPr wrap="square" rtlCol="0">
            <a:spAutoFit/>
          </a:bodyPr>
          <a:lstStyle/>
          <a:p>
            <a:r>
              <a:rPr lang="en-US" sz="1600" dirty="0" smtClean="0"/>
              <a:t>Non Council e.g.</a:t>
            </a:r>
          </a:p>
          <a:p>
            <a:pPr marL="285750" indent="-285750">
              <a:buFont typeface="Arial" charset="0"/>
              <a:buChar char="•"/>
            </a:pPr>
            <a:r>
              <a:rPr lang="en-US" sz="1600" dirty="0" smtClean="0"/>
              <a:t>National Audit Office</a:t>
            </a:r>
          </a:p>
          <a:p>
            <a:pPr marL="285750" indent="-285750">
              <a:buFont typeface="Arial" charset="0"/>
              <a:buChar char="•"/>
            </a:pPr>
            <a:r>
              <a:rPr lang="en-US" sz="1600" dirty="0" smtClean="0"/>
              <a:t>Royal Society for Statistics</a:t>
            </a:r>
          </a:p>
          <a:p>
            <a:pPr marL="285750" indent="-285750">
              <a:buFont typeface="Arial" charset="0"/>
              <a:buChar char="•"/>
            </a:pPr>
            <a:r>
              <a:rPr lang="en-US" sz="1600" dirty="0" smtClean="0"/>
              <a:t>Royal Town Planning Institute</a:t>
            </a:r>
            <a:endParaRPr lang="en-US" sz="1600" dirty="0"/>
          </a:p>
        </p:txBody>
      </p:sp>
    </p:spTree>
    <p:extLst>
      <p:ext uri="{BB962C8B-B14F-4D97-AF65-F5344CB8AC3E}">
        <p14:creationId xmlns:p14="http://schemas.microsoft.com/office/powerpoint/2010/main" val="4643006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srgbClr val="000000"/>
                </a:solidFill>
                <a:latin typeface="Lucida Grande"/>
                <a:ea typeface="Lucida Grande"/>
                <a:cs typeface="Lucida Grande"/>
              </a:rPr>
              <a:t>Current location of those interviewed</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4392C83-2B70-7F42-B6A9-3F2707DF28EC}" type="slidenum">
              <a:rPr lang="en-US" smtClean="0"/>
              <a:t>54</a:t>
            </a:fld>
            <a:endParaRPr lang="en-US"/>
          </a:p>
        </p:txBody>
      </p:sp>
      <p:pic>
        <p:nvPicPr>
          <p:cNvPr id="5" name="Picture 4" descr="CurrentLocatio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7296" y="3784600"/>
            <a:ext cx="4089503" cy="2571749"/>
          </a:xfrm>
          <a:prstGeom prst="rect">
            <a:avLst/>
          </a:prstGeom>
        </p:spPr>
      </p:pic>
      <p:pic>
        <p:nvPicPr>
          <p:cNvPr id="6" name="Picture 5" descr="Locati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506538"/>
            <a:ext cx="4140096" cy="3243665"/>
          </a:xfrm>
          <a:prstGeom prst="rect">
            <a:avLst/>
          </a:prstGeom>
        </p:spPr>
      </p:pic>
      <p:sp>
        <p:nvSpPr>
          <p:cNvPr id="7" name="TextBox 6"/>
          <p:cNvSpPr txBox="1"/>
          <p:nvPr/>
        </p:nvSpPr>
        <p:spPr>
          <a:xfrm>
            <a:off x="457200" y="5260888"/>
            <a:ext cx="3364992" cy="584775"/>
          </a:xfrm>
          <a:prstGeom prst="rect">
            <a:avLst/>
          </a:prstGeom>
          <a:noFill/>
        </p:spPr>
        <p:txBody>
          <a:bodyPr wrap="square" rtlCol="0">
            <a:spAutoFit/>
          </a:bodyPr>
          <a:lstStyle/>
          <a:p>
            <a:r>
              <a:rPr lang="en-US" sz="1600" dirty="0" smtClean="0"/>
              <a:t>Included small number from Scotland and Wales</a:t>
            </a:r>
            <a:endParaRPr lang="en-US" sz="1400" dirty="0" smtClean="0"/>
          </a:p>
        </p:txBody>
      </p:sp>
    </p:spTree>
    <p:extLst>
      <p:ext uri="{BB962C8B-B14F-4D97-AF65-F5344CB8AC3E}">
        <p14:creationId xmlns:p14="http://schemas.microsoft.com/office/powerpoint/2010/main" val="16922122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those Interviewed</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94392C83-2B70-7F42-B6A9-3F2707DF28EC}" type="slidenum">
              <a:rPr lang="en-US" smtClean="0"/>
              <a:t>55</a:t>
            </a:fld>
            <a:endParaRPr lang="en-US"/>
          </a:p>
        </p:txBody>
      </p:sp>
      <p:pic>
        <p:nvPicPr>
          <p:cNvPr id="8" name="Picture 7" descr="CurrentRol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9700" y="3348038"/>
            <a:ext cx="4940300" cy="2882900"/>
          </a:xfrm>
          <a:prstGeom prst="rect">
            <a:avLst/>
          </a:prstGeom>
        </p:spPr>
      </p:pic>
      <p:pic>
        <p:nvPicPr>
          <p:cNvPr id="11" name="Picture 10" descr="CurrentRol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 y="1417638"/>
            <a:ext cx="5257800" cy="1917700"/>
          </a:xfrm>
          <a:prstGeom prst="rect">
            <a:avLst/>
          </a:prstGeom>
        </p:spPr>
      </p:pic>
      <p:sp>
        <p:nvSpPr>
          <p:cNvPr id="3" name="TextBox 2"/>
          <p:cNvSpPr txBox="1"/>
          <p:nvPr/>
        </p:nvSpPr>
        <p:spPr>
          <a:xfrm>
            <a:off x="457200" y="3813048"/>
            <a:ext cx="3364992" cy="1015663"/>
          </a:xfrm>
          <a:prstGeom prst="rect">
            <a:avLst/>
          </a:prstGeom>
          <a:noFill/>
        </p:spPr>
        <p:txBody>
          <a:bodyPr wrap="square" rtlCol="0">
            <a:spAutoFit/>
          </a:bodyPr>
          <a:lstStyle/>
          <a:p>
            <a:r>
              <a:rPr lang="en-US" sz="1600" dirty="0"/>
              <a:t>Commissioner e.g</a:t>
            </a:r>
            <a:r>
              <a:rPr lang="en-US" sz="1600" dirty="0" smtClean="0"/>
              <a:t>.</a:t>
            </a:r>
          </a:p>
          <a:p>
            <a:pPr marL="285750" indent="-285750">
              <a:buFont typeface="Arial" charset="0"/>
              <a:buChar char="•"/>
            </a:pPr>
            <a:r>
              <a:rPr lang="en-US" sz="1400" dirty="0" smtClean="0"/>
              <a:t>Assistant </a:t>
            </a:r>
            <a:r>
              <a:rPr lang="en-US" sz="1400" dirty="0"/>
              <a:t>Director of Health </a:t>
            </a:r>
            <a:r>
              <a:rPr lang="en-US" sz="1400" dirty="0" smtClean="0"/>
              <a:t>Integration</a:t>
            </a:r>
          </a:p>
          <a:p>
            <a:pPr marL="285750" indent="-285750">
              <a:buFont typeface="Arial" charset="0"/>
              <a:buChar char="•"/>
            </a:pPr>
            <a:r>
              <a:rPr lang="en-US" sz="1400" dirty="0" smtClean="0"/>
              <a:t>Corporate </a:t>
            </a:r>
            <a:r>
              <a:rPr lang="en-US" sz="1400" dirty="0"/>
              <a:t>Director of </a:t>
            </a:r>
            <a:r>
              <a:rPr lang="en-US" sz="1400" dirty="0" smtClean="0"/>
              <a:t>People</a:t>
            </a:r>
          </a:p>
          <a:p>
            <a:pPr marL="285750" indent="-285750">
              <a:buFont typeface="Arial" charset="0"/>
              <a:buChar char="•"/>
            </a:pPr>
            <a:r>
              <a:rPr lang="en-US" sz="1400" dirty="0" smtClean="0"/>
              <a:t>Policy </a:t>
            </a:r>
            <a:r>
              <a:rPr lang="en-US" sz="1400" dirty="0"/>
              <a:t>&amp; Programme </a:t>
            </a:r>
            <a:r>
              <a:rPr lang="en-US" sz="1400" dirty="0" smtClean="0"/>
              <a:t>Manager</a:t>
            </a:r>
          </a:p>
        </p:txBody>
      </p:sp>
    </p:spTree>
    <p:extLst>
      <p:ext uri="{BB962C8B-B14F-4D97-AF65-F5344CB8AC3E}">
        <p14:creationId xmlns:p14="http://schemas.microsoft.com/office/powerpoint/2010/main" val="18861552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1388"/>
            <a:ext cx="8229600" cy="5274775"/>
          </a:xfrm>
        </p:spPr>
        <p:txBody>
          <a:bodyPr>
            <a:normAutofit/>
          </a:bodyPr>
          <a:lstStyle/>
          <a:p>
            <a:pPr marL="0" indent="0">
              <a:buNone/>
            </a:pPr>
            <a:endParaRPr lang="en-US" dirty="0" smtClean="0"/>
          </a:p>
          <a:p>
            <a:pPr marL="0" indent="0" algn="ctr">
              <a:buNone/>
            </a:pPr>
            <a:endParaRPr lang="en-US" sz="4400" dirty="0" smtClean="0"/>
          </a:p>
          <a:p>
            <a:pPr marL="0" indent="0" algn="ctr">
              <a:buNone/>
            </a:pPr>
            <a:r>
              <a:rPr lang="en-US" sz="3600" dirty="0" smtClean="0"/>
              <a:t>~ end ~</a:t>
            </a:r>
            <a:endParaRPr lang="en-US" sz="3600"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2" name="Slide Number Placeholder 1"/>
          <p:cNvSpPr>
            <a:spLocks noGrp="1"/>
          </p:cNvSpPr>
          <p:nvPr>
            <p:ph type="sldNum" sz="quarter" idx="12"/>
          </p:nvPr>
        </p:nvSpPr>
        <p:spPr/>
        <p:txBody>
          <a:bodyPr/>
          <a:lstStyle/>
          <a:p>
            <a:fld id="{94392C83-2B70-7F42-B6A9-3F2707DF28EC}" type="slidenum">
              <a:rPr lang="en-US" smtClean="0"/>
              <a:t>56</a:t>
            </a:fld>
            <a:endParaRPr lang="en-US"/>
          </a:p>
        </p:txBody>
      </p:sp>
    </p:spTree>
    <p:extLst>
      <p:ext uri="{BB962C8B-B14F-4D97-AF65-F5344CB8AC3E}">
        <p14:creationId xmlns:p14="http://schemas.microsoft.com/office/powerpoint/2010/main" val="1737572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8229600" cy="4279900"/>
          </a:xfrm>
        </p:spPr>
        <p:txBody>
          <a:bodyPr>
            <a:normAutofit/>
          </a:bodyPr>
          <a:lstStyle/>
          <a:p>
            <a:pPr algn="l"/>
            <a:r>
              <a:rPr lang="en-US" b="1" dirty="0"/>
              <a:t>F</a:t>
            </a:r>
            <a:r>
              <a:rPr lang="en-US" b="1" dirty="0" smtClean="0"/>
              <a:t>indings from the survey - which follow - are structured:</a:t>
            </a:r>
            <a:br>
              <a:rPr lang="en-US" b="1" dirty="0" smtClean="0"/>
            </a:br>
            <a:r>
              <a:rPr lang="en-US" b="1" dirty="0" smtClean="0"/>
              <a:t/>
            </a:r>
            <a:br>
              <a:rPr lang="en-US" b="1" dirty="0" smtClean="0"/>
            </a:br>
            <a:r>
              <a:rPr lang="en-US" sz="2800" dirty="0" smtClean="0"/>
              <a:t>1. What is an </a:t>
            </a:r>
            <a:r>
              <a:rPr lang="en-US" sz="2800" dirty="0"/>
              <a:t>I</a:t>
            </a:r>
            <a:r>
              <a:rPr lang="en-US" sz="2800" dirty="0" smtClean="0"/>
              <a:t>ntelligent Council?</a:t>
            </a:r>
            <a:br>
              <a:rPr lang="en-US" sz="2800" dirty="0" smtClean="0"/>
            </a:br>
            <a:r>
              <a:rPr lang="en-US" sz="2800" dirty="0" smtClean="0"/>
              <a:t>2.</a:t>
            </a:r>
            <a:r>
              <a:rPr lang="en-US" sz="2800" dirty="0"/>
              <a:t> </a:t>
            </a:r>
            <a:r>
              <a:rPr lang="en-US" sz="2800" dirty="0" smtClean="0"/>
              <a:t>How </a:t>
            </a:r>
            <a:r>
              <a:rPr lang="en-US" sz="2800" dirty="0"/>
              <a:t>can an Intelligent Council be </a:t>
            </a:r>
            <a:r>
              <a:rPr lang="en-US" sz="2800" dirty="0" err="1"/>
              <a:t>recognised</a:t>
            </a:r>
            <a:r>
              <a:rPr lang="en-US" sz="2800" dirty="0" smtClean="0"/>
              <a:t>? </a:t>
            </a:r>
            <a:br>
              <a:rPr lang="en-US" sz="2800" dirty="0" smtClean="0"/>
            </a:br>
            <a:r>
              <a:rPr lang="en-US" sz="2800" dirty="0" smtClean="0"/>
              <a:t>3. </a:t>
            </a:r>
            <a:r>
              <a:rPr lang="en-US" sz="2800" dirty="0"/>
              <a:t>What can be addressed to develop Intelligence?</a:t>
            </a:r>
          </a:p>
        </p:txBody>
      </p:sp>
      <p:sp>
        <p:nvSpPr>
          <p:cNvPr id="4" name="Slide Number Placeholder 3"/>
          <p:cNvSpPr>
            <a:spLocks noGrp="1"/>
          </p:cNvSpPr>
          <p:nvPr>
            <p:ph type="sldNum" sz="quarter" idx="12"/>
          </p:nvPr>
        </p:nvSpPr>
        <p:spPr/>
        <p:txBody>
          <a:bodyPr/>
          <a:lstStyle/>
          <a:p>
            <a:fld id="{94392C83-2B70-7F42-B6A9-3F2707DF28EC}" type="slidenum">
              <a:rPr lang="en-US" smtClean="0"/>
              <a:t>6</a:t>
            </a:fld>
            <a:endParaRPr lang="en-US"/>
          </a:p>
        </p:txBody>
      </p:sp>
    </p:spTree>
    <p:extLst>
      <p:ext uri="{BB962C8B-B14F-4D97-AF65-F5344CB8AC3E}">
        <p14:creationId xmlns:p14="http://schemas.microsoft.com/office/powerpoint/2010/main" val="110489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2938"/>
            <a:ext cx="8229600" cy="1143000"/>
          </a:xfrm>
        </p:spPr>
        <p:txBody>
          <a:bodyPr>
            <a:noAutofit/>
          </a:bodyPr>
          <a:lstStyle/>
          <a:p>
            <a:r>
              <a:rPr lang="en-US" sz="5400" b="1" dirty="0" smtClean="0"/>
              <a:t>What is an </a:t>
            </a:r>
            <a:r>
              <a:rPr lang="en-US" sz="5400" b="1" dirty="0"/>
              <a:t>I</a:t>
            </a:r>
            <a:r>
              <a:rPr lang="en-US" sz="5400" b="1" dirty="0" smtClean="0"/>
              <a:t>ntelligent Council?</a:t>
            </a:r>
            <a:endParaRPr lang="en-US" sz="5400" b="1" dirty="0"/>
          </a:p>
        </p:txBody>
      </p:sp>
      <p:sp>
        <p:nvSpPr>
          <p:cNvPr id="4" name="Slide Number Placeholder 3"/>
          <p:cNvSpPr>
            <a:spLocks noGrp="1"/>
          </p:cNvSpPr>
          <p:nvPr>
            <p:ph type="sldNum" sz="quarter" idx="12"/>
          </p:nvPr>
        </p:nvSpPr>
        <p:spPr/>
        <p:txBody>
          <a:bodyPr/>
          <a:lstStyle/>
          <a:p>
            <a:fld id="{94392C83-2B70-7F42-B6A9-3F2707DF28EC}" type="slidenum">
              <a:rPr lang="en-US" smtClean="0"/>
              <a:t>7</a:t>
            </a:fld>
            <a:endParaRPr lang="en-US"/>
          </a:p>
        </p:txBody>
      </p:sp>
    </p:spTree>
    <p:extLst>
      <p:ext uri="{BB962C8B-B14F-4D97-AF65-F5344CB8AC3E}">
        <p14:creationId xmlns:p14="http://schemas.microsoft.com/office/powerpoint/2010/main" val="1561665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338"/>
            <a:ext cx="8229600" cy="1143000"/>
          </a:xfrm>
        </p:spPr>
        <p:txBody>
          <a:bodyPr/>
          <a:lstStyle/>
          <a:p>
            <a:r>
              <a:rPr lang="en-US" dirty="0" smtClean="0"/>
              <a:t>The reason for </a:t>
            </a:r>
            <a:r>
              <a:rPr lang="en-US" dirty="0"/>
              <a:t>d</a:t>
            </a:r>
            <a:r>
              <a:rPr lang="en-US" dirty="0" smtClean="0"/>
              <a:t>eveloping Intelligence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ability to look beyond service provision into </a:t>
            </a:r>
            <a:r>
              <a:rPr lang="en-US" dirty="0" smtClean="0"/>
              <a:t>outcomes </a:t>
            </a:r>
          </a:p>
          <a:p>
            <a:r>
              <a:rPr lang="en-US" dirty="0" smtClean="0"/>
              <a:t>Better informed decision making </a:t>
            </a:r>
            <a:r>
              <a:rPr lang="mr-IN" dirty="0" smtClean="0"/>
              <a:t>–</a:t>
            </a:r>
            <a:r>
              <a:rPr lang="en-US" dirty="0" smtClean="0"/>
              <a:t> not knee jerk reaction which can waste public money</a:t>
            </a:r>
          </a:p>
          <a:p>
            <a:r>
              <a:rPr lang="en-US" dirty="0" smtClean="0"/>
              <a:t>Intelligence allows a Council to get best value for money in what it is already doing.  To meet more demand with less</a:t>
            </a:r>
          </a:p>
          <a:p>
            <a:r>
              <a:rPr lang="en-US" dirty="0" smtClean="0"/>
              <a:t>Intelligence can improve a Council’s reputation and opportunity to pilot improvements and work with others</a:t>
            </a:r>
          </a:p>
          <a:p>
            <a:r>
              <a:rPr lang="en-US" dirty="0" smtClean="0"/>
              <a:t>Evidence is needed to bid for additional resources</a:t>
            </a:r>
          </a:p>
          <a:p>
            <a:r>
              <a:rPr lang="en-US" dirty="0" smtClean="0"/>
              <a:t>To be able to operate in a fast changing dynamic world</a:t>
            </a:r>
          </a:p>
        </p:txBody>
      </p:sp>
      <p:sp>
        <p:nvSpPr>
          <p:cNvPr id="4" name="Slide Number Placeholder 3"/>
          <p:cNvSpPr>
            <a:spLocks noGrp="1"/>
          </p:cNvSpPr>
          <p:nvPr>
            <p:ph type="sldNum" sz="quarter" idx="12"/>
          </p:nvPr>
        </p:nvSpPr>
        <p:spPr/>
        <p:txBody>
          <a:bodyPr/>
          <a:lstStyle/>
          <a:p>
            <a:fld id="{94392C83-2B70-7F42-B6A9-3F2707DF28EC}" type="slidenum">
              <a:rPr lang="en-US" smtClean="0"/>
              <a:t>8</a:t>
            </a:fld>
            <a:endParaRPr lang="en-US"/>
          </a:p>
        </p:txBody>
      </p:sp>
    </p:spTree>
    <p:extLst>
      <p:ext uri="{BB962C8B-B14F-4D97-AF65-F5344CB8AC3E}">
        <p14:creationId xmlns:p14="http://schemas.microsoft.com/office/powerpoint/2010/main" val="364466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1538"/>
            <a:ext cx="8229600" cy="1143000"/>
          </a:xfrm>
        </p:spPr>
        <p:txBody>
          <a:bodyPr>
            <a:noAutofit/>
          </a:bodyPr>
          <a:lstStyle/>
          <a:p>
            <a:r>
              <a:rPr lang="en-US" sz="5400" b="1" dirty="0" smtClean="0"/>
              <a:t>How can an Intelligent Council be </a:t>
            </a:r>
            <a:r>
              <a:rPr lang="en-US" sz="5400" b="1" dirty="0" err="1" smtClean="0"/>
              <a:t>recognised</a:t>
            </a:r>
            <a:r>
              <a:rPr lang="en-US" sz="5400" b="1" dirty="0" smtClean="0"/>
              <a:t>?</a:t>
            </a:r>
            <a:endParaRPr lang="en-US" sz="5400" b="1" dirty="0"/>
          </a:p>
        </p:txBody>
      </p:sp>
      <p:sp>
        <p:nvSpPr>
          <p:cNvPr id="4" name="Slide Number Placeholder 3"/>
          <p:cNvSpPr>
            <a:spLocks noGrp="1"/>
          </p:cNvSpPr>
          <p:nvPr>
            <p:ph type="sldNum" sz="quarter" idx="12"/>
          </p:nvPr>
        </p:nvSpPr>
        <p:spPr/>
        <p:txBody>
          <a:bodyPr/>
          <a:lstStyle/>
          <a:p>
            <a:fld id="{94392C83-2B70-7F42-B6A9-3F2707DF28EC}" type="slidenum">
              <a:rPr lang="en-US" smtClean="0"/>
              <a:t>9</a:t>
            </a:fld>
            <a:endParaRPr lang="en-US"/>
          </a:p>
        </p:txBody>
      </p:sp>
    </p:spTree>
    <p:extLst>
      <p:ext uri="{BB962C8B-B14F-4D97-AF65-F5344CB8AC3E}">
        <p14:creationId xmlns:p14="http://schemas.microsoft.com/office/powerpoint/2010/main" val="1341706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7434</TotalTime>
  <Words>3164</Words>
  <Application>Microsoft Macintosh PowerPoint</Application>
  <PresentationFormat>On-screen Show (4:3)</PresentationFormat>
  <Paragraphs>380</Paragraphs>
  <Slides>56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56</vt:i4>
      </vt:variant>
    </vt:vector>
  </HeadingPairs>
  <TitlesOfParts>
    <vt:vector size="63" baseType="lpstr">
      <vt:lpstr>Calibri</vt:lpstr>
      <vt:lpstr>Lucida Grande</vt:lpstr>
      <vt:lpstr>Mangal</vt:lpstr>
      <vt:lpstr>ＭＳ Ｐゴシック</vt:lpstr>
      <vt:lpstr>Wingdings</vt:lpstr>
      <vt:lpstr>Arial</vt:lpstr>
      <vt:lpstr>Office Theme</vt:lpstr>
      <vt:lpstr>Intelligent Councils  These for a full set of slides reporting on the project for the Local Government Association </vt:lpstr>
      <vt:lpstr>PowerPoint Presentation</vt:lpstr>
      <vt:lpstr>Introduction</vt:lpstr>
      <vt:lpstr>Where the information comes from</vt:lpstr>
      <vt:lpstr>The slides are set up showing</vt:lpstr>
      <vt:lpstr>Findings from the survey - which follow - are structured:  1. What is an Intelligent Council? 2. How can an Intelligent Council be recognised?  3. What can be addressed to develop Intelligence?</vt:lpstr>
      <vt:lpstr>What is an Intelligent Council?</vt:lpstr>
      <vt:lpstr>The reason for developing Intelligence</vt:lpstr>
      <vt:lpstr>How can an Intelligent Council be recognised?</vt:lpstr>
      <vt:lpstr>Key features in an Intelligent Council 1/4</vt:lpstr>
      <vt:lpstr>Key features in an Intelligent Council 2/4 </vt:lpstr>
      <vt:lpstr>Key features in an Intelligent Council 3/4 </vt:lpstr>
      <vt:lpstr>Key features in an Intelligent Council 4/4 </vt:lpstr>
      <vt:lpstr>What can be addressed to develop Intelligence?</vt:lpstr>
      <vt:lpstr>PowerPoint Presentation</vt:lpstr>
      <vt:lpstr>How do we get there?  Key elements</vt:lpstr>
      <vt:lpstr>There are different ways of identifying steps in improving intelligence</vt:lpstr>
      <vt:lpstr>Communications 1/4</vt:lpstr>
      <vt:lpstr>Communications 2/4</vt:lpstr>
      <vt:lpstr>Communications 3/4</vt:lpstr>
      <vt:lpstr>Communications 4/4</vt:lpstr>
      <vt:lpstr>Comparisons with other Councils</vt:lpstr>
      <vt:lpstr>Corporate / Service Planning </vt:lpstr>
      <vt:lpstr>Council Data and IT Systems</vt:lpstr>
      <vt:lpstr>Councillors – Elected Politicians</vt:lpstr>
      <vt:lpstr>Culture 1/2 </vt:lpstr>
      <vt:lpstr>Culture  2/2 </vt:lpstr>
      <vt:lpstr>Data Quality</vt:lpstr>
      <vt:lpstr>Data Sharing 1/3 </vt:lpstr>
      <vt:lpstr>Data Sharing 2/3 </vt:lpstr>
      <vt:lpstr>Data Sharing 3/3</vt:lpstr>
      <vt:lpstr>Evaluation</vt:lpstr>
      <vt:lpstr>Measuring Progress</vt:lpstr>
      <vt:lpstr>Organisation 1/2</vt:lpstr>
      <vt:lpstr>Organisation 2/2</vt:lpstr>
      <vt:lpstr>Partnerships 1/3 </vt:lpstr>
      <vt:lpstr>Partnerships 2/3 </vt:lpstr>
      <vt:lpstr>Partnerships  3/3 </vt:lpstr>
      <vt:lpstr>Piloting</vt:lpstr>
      <vt:lpstr>Procurement / Commissioning of Council Services</vt:lpstr>
      <vt:lpstr>Resources 1/2 </vt:lpstr>
      <vt:lpstr>Resources 2/2 </vt:lpstr>
      <vt:lpstr>Skills</vt:lpstr>
      <vt:lpstr>Timing</vt:lpstr>
      <vt:lpstr>PowerPoint Presentation</vt:lpstr>
      <vt:lpstr>PowerPoint Presentation</vt:lpstr>
      <vt:lpstr>References</vt:lpstr>
      <vt:lpstr>References information</vt:lpstr>
      <vt:lpstr>Examples: LARIA award winners 2015 &amp; 2017</vt:lpstr>
      <vt:lpstr>PowerPoint Presentation</vt:lpstr>
      <vt:lpstr>2. Summary of those who gave their views in the survey</vt:lpstr>
      <vt:lpstr>How was the work carried out?</vt:lpstr>
      <vt:lpstr>Current type of Council / organisation of those interviewed</vt:lpstr>
      <vt:lpstr>Current location of those interviewed</vt:lpstr>
      <vt:lpstr>Roles of those Interviewed</vt:lpstr>
      <vt:lpstr>PowerPoint Presentation</vt:lpstr>
    </vt:vector>
  </TitlesOfParts>
  <Company>AnalyticsCambridge</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Potter</dc:creator>
  <cp:lastModifiedBy>Microsoft Office User</cp:lastModifiedBy>
  <cp:revision>450</cp:revision>
  <cp:lastPrinted>2017-10-12T20:12:31Z</cp:lastPrinted>
  <dcterms:created xsi:type="dcterms:W3CDTF">2015-12-20T23:44:40Z</dcterms:created>
  <dcterms:modified xsi:type="dcterms:W3CDTF">2018-02-26T10:49:56Z</dcterms:modified>
</cp:coreProperties>
</file>