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256" r:id="rId2"/>
    <p:sldId id="272" r:id="rId3"/>
    <p:sldId id="261" r:id="rId4"/>
    <p:sldId id="280" r:id="rId5"/>
    <p:sldId id="262" r:id="rId6"/>
    <p:sldId id="258" r:id="rId7"/>
    <p:sldId id="263" r:id="rId8"/>
    <p:sldId id="259" r:id="rId9"/>
    <p:sldId id="264" r:id="rId10"/>
    <p:sldId id="266" r:id="rId11"/>
    <p:sldId id="269" r:id="rId12"/>
    <p:sldId id="279" r:id="rId13"/>
    <p:sldId id="273" r:id="rId14"/>
    <p:sldId id="267" r:id="rId15"/>
    <p:sldId id="270" r:id="rId16"/>
    <p:sldId id="271" r:id="rId17"/>
    <p:sldId id="274" r:id="rId18"/>
    <p:sldId id="275" r:id="rId19"/>
    <p:sldId id="276" r:id="rId20"/>
    <p:sldId id="277" r:id="rId21"/>
    <p:sldId id="278"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94660" autoAdjust="0"/>
  </p:normalViewPr>
  <p:slideViewPr>
    <p:cSldViewPr>
      <p:cViewPr varScale="1">
        <p:scale>
          <a:sx n="74" d="100"/>
          <a:sy n="74"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dirty="0"/>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dirty="0"/>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dirty="0"/>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dirty="0"/>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dirty="0"/>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uk/url?sa=i&amp;rct=j&amp;q=&amp;esrc=s&amp;source=images&amp;cd=&amp;cad=rja&amp;uact=8&amp;ved=0ahUKEwj-tq-oh6HSAhWjK5oKHXmtCmcQjRwIBw&amp;url=https://www.africaglobalfunds.com/analysis/analysis-and-strategy/&amp;bvm=bv.147448319,d.bGs&amp;psig=AFQjCNHlzfX_ueo4m0IxmKdagngAC6d29w&amp;ust=1487761859066338"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uact=8&amp;ved=0CAcQjRw&amp;url=http://www.dailymail.co.uk/news/article-2567858/Why-swastikas-carved-stonework-council-offices-completed-outbreak-WWII.html&amp;ei=zeuDVc3nJcrfUYqrg-gJ&amp;psig=AFQjCNGv6r0t4qnNAiY48jVgmUhHpR2WBw&amp;ust=14347953208944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988840"/>
            <a:ext cx="8208144" cy="1388368"/>
          </a:xfrm>
        </p:spPr>
        <p:txBody>
          <a:bodyPr/>
          <a:lstStyle/>
          <a:p>
            <a:r>
              <a:rPr lang="en-GB" sz="4000" dirty="0" smtClean="0"/>
              <a:t>Practical Tips on Records of Processing Activities and Data Protection Impact Assessments</a:t>
            </a:r>
            <a:endParaRPr lang="en-GB" sz="4000" dirty="0"/>
          </a:p>
        </p:txBody>
      </p:sp>
      <p:sp>
        <p:nvSpPr>
          <p:cNvPr id="3" name="Subtitle 2"/>
          <p:cNvSpPr>
            <a:spLocks noGrp="1"/>
          </p:cNvSpPr>
          <p:nvPr>
            <p:ph type="subTitle" idx="1"/>
          </p:nvPr>
        </p:nvSpPr>
        <p:spPr/>
        <p:txBody>
          <a:bodyPr/>
          <a:lstStyle/>
          <a:p>
            <a:r>
              <a:rPr lang="en-GB" dirty="0" smtClean="0"/>
              <a:t>Information Governance Team</a:t>
            </a:r>
            <a:endParaRPr lang="en-GB" dirty="0"/>
          </a:p>
        </p:txBody>
      </p:sp>
      <p:sp>
        <p:nvSpPr>
          <p:cNvPr id="4" name="Text Placeholder 3"/>
          <p:cNvSpPr>
            <a:spLocks noGrp="1"/>
          </p:cNvSpPr>
          <p:nvPr>
            <p:ph type="body" sz="quarter" idx="11"/>
          </p:nvPr>
        </p:nvSpPr>
        <p:spPr>
          <a:xfrm>
            <a:off x="467544" y="4941168"/>
            <a:ext cx="8208144" cy="844042"/>
          </a:xfrm>
        </p:spPr>
        <p:txBody>
          <a:bodyPr/>
          <a:lstStyle/>
          <a:p>
            <a:r>
              <a:rPr lang="en-GB" dirty="0" smtClean="0"/>
              <a:t>Lauri Almond</a:t>
            </a:r>
          </a:p>
          <a:p>
            <a:r>
              <a:rPr lang="en-GB" dirty="0" smtClean="0"/>
              <a:t>Information Governance Manager</a:t>
            </a:r>
            <a:endParaRPr lang="en-GB" dirty="0"/>
          </a:p>
        </p:txBody>
      </p:sp>
    </p:spTree>
    <p:extLst>
      <p:ext uri="{BB962C8B-B14F-4D97-AF65-F5344CB8AC3E}">
        <p14:creationId xmlns:p14="http://schemas.microsoft.com/office/powerpoint/2010/main" val="621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9000" b="-9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smtClean="0"/>
              <a:t>Once you have successfully created your ROPA, you will have clear sight of what you have and what you are doing with it, and can then address the gaps effectively</a:t>
            </a:r>
          </a:p>
          <a:p>
            <a:pPr marL="0" indent="0">
              <a:buNone/>
            </a:pPr>
            <a:endParaRPr lang="en-GB" dirty="0"/>
          </a:p>
        </p:txBody>
      </p:sp>
      <p:sp>
        <p:nvSpPr>
          <p:cNvPr id="3" name="Title 2"/>
          <p:cNvSpPr>
            <a:spLocks noGrp="1"/>
          </p:cNvSpPr>
          <p:nvPr>
            <p:ph type="title"/>
          </p:nvPr>
        </p:nvSpPr>
        <p:spPr/>
        <p:txBody>
          <a:bodyPr/>
          <a:lstStyle/>
          <a:p>
            <a:r>
              <a:rPr lang="en-GB" dirty="0" smtClean="0"/>
              <a:t>Ta dah!</a:t>
            </a:r>
            <a:endParaRPr lang="en-GB" dirty="0"/>
          </a:p>
        </p:txBody>
      </p:sp>
      <p:sp>
        <p:nvSpPr>
          <p:cNvPr id="5" name="Rectangle 4"/>
          <p:cNvSpPr/>
          <p:nvPr/>
        </p:nvSpPr>
        <p:spPr>
          <a:xfrm>
            <a:off x="2003145" y="2996952"/>
            <a:ext cx="5175776" cy="923330"/>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Hazard Warning!!</a:t>
            </a:r>
            <a:endParaRPr lang="en-US" sz="54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596979" y="4832285"/>
            <a:ext cx="7776864" cy="646331"/>
          </a:xfrm>
          <a:prstGeom prst="rect">
            <a:avLst/>
          </a:prstGeom>
          <a:noFill/>
        </p:spPr>
        <p:txBody>
          <a:bodyPr wrap="square" rtlCol="0">
            <a:spAutoFit/>
          </a:bodyPr>
          <a:lstStyle/>
          <a:p>
            <a:r>
              <a:rPr lang="en-GB" sz="1800" dirty="0" smtClean="0">
                <a:latin typeface="+mn-lt"/>
              </a:rPr>
              <a:t>Having taken the pain of creating your ROPA, remember it is a living thing and requires constant attention – updates, reviews etc.</a:t>
            </a:r>
          </a:p>
        </p:txBody>
      </p:sp>
    </p:spTree>
    <p:extLst>
      <p:ext uri="{BB962C8B-B14F-4D97-AF65-F5344CB8AC3E}">
        <p14:creationId xmlns:p14="http://schemas.microsoft.com/office/powerpoint/2010/main" val="141846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blip>
          <a:srcRect/>
          <a:stretch>
            <a:fillRect t="-4000" b="-4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27584" y="1268413"/>
            <a:ext cx="7344816" cy="5256931"/>
          </a:xfrm>
        </p:spPr>
        <p:txBody>
          <a:bodyPr/>
          <a:lstStyle/>
          <a:p>
            <a:pPr>
              <a:buClr>
                <a:schemeClr val="accent1">
                  <a:lumMod val="75000"/>
                </a:schemeClr>
              </a:buClr>
              <a:buFont typeface="Wingdings" panose="05000000000000000000" pitchFamily="2" charset="2"/>
              <a:buChar char="ü"/>
            </a:pPr>
            <a:endParaRPr lang="en-GB" dirty="0" smtClean="0"/>
          </a:p>
          <a:p>
            <a:pPr>
              <a:buClr>
                <a:schemeClr val="accent1">
                  <a:lumMod val="75000"/>
                </a:schemeClr>
              </a:buClr>
              <a:buFont typeface="Wingdings" panose="05000000000000000000" pitchFamily="2" charset="2"/>
              <a:buChar char="ü"/>
            </a:pPr>
            <a:r>
              <a:rPr lang="en-GB" dirty="0" smtClean="0"/>
              <a:t>Get Asset register right first</a:t>
            </a:r>
          </a:p>
          <a:p>
            <a:pPr>
              <a:buClr>
                <a:schemeClr val="accent1">
                  <a:lumMod val="75000"/>
                </a:schemeClr>
              </a:buClr>
              <a:buFont typeface="Wingdings" panose="05000000000000000000" pitchFamily="2" charset="2"/>
              <a:buChar char="ü"/>
            </a:pPr>
            <a:r>
              <a:rPr lang="en-GB" b="1" dirty="0" smtClean="0"/>
              <a:t>Senior Leader buy-in essential</a:t>
            </a:r>
          </a:p>
          <a:p>
            <a:pPr>
              <a:buClr>
                <a:schemeClr val="accent1">
                  <a:lumMod val="75000"/>
                </a:schemeClr>
              </a:buClr>
              <a:buFont typeface="Wingdings" panose="05000000000000000000" pitchFamily="2" charset="2"/>
              <a:buChar char="ü"/>
            </a:pPr>
            <a:r>
              <a:rPr lang="en-GB" dirty="0" smtClean="0"/>
              <a:t>Clear understanding of the definitions of assets, flows etc.</a:t>
            </a:r>
          </a:p>
          <a:p>
            <a:pPr>
              <a:buClr>
                <a:schemeClr val="accent1">
                  <a:lumMod val="75000"/>
                </a:schemeClr>
              </a:buClr>
              <a:buFont typeface="Wingdings" panose="05000000000000000000" pitchFamily="2" charset="2"/>
              <a:buChar char="ü"/>
            </a:pPr>
            <a:r>
              <a:rPr lang="en-GB" dirty="0" smtClean="0"/>
              <a:t>Assign &amp; train Asset Owners and Managers</a:t>
            </a:r>
          </a:p>
          <a:p>
            <a:pPr>
              <a:buClr>
                <a:schemeClr val="accent1">
                  <a:lumMod val="75000"/>
                </a:schemeClr>
              </a:buClr>
              <a:buFont typeface="Wingdings" panose="05000000000000000000" pitchFamily="2" charset="2"/>
              <a:buChar char="ü"/>
            </a:pPr>
            <a:r>
              <a:rPr lang="en-GB" dirty="0" smtClean="0"/>
              <a:t>Face to face data gathering</a:t>
            </a:r>
          </a:p>
          <a:p>
            <a:pPr>
              <a:buClr>
                <a:schemeClr val="accent1">
                  <a:lumMod val="75000"/>
                </a:schemeClr>
              </a:buClr>
              <a:buFont typeface="Wingdings" panose="05000000000000000000" pitchFamily="2" charset="2"/>
              <a:buChar char="ü"/>
            </a:pPr>
            <a:r>
              <a:rPr lang="en-GB" dirty="0" smtClean="0"/>
              <a:t>Define a process/system for carrying out the work so there is a consistent approach</a:t>
            </a:r>
          </a:p>
          <a:p>
            <a:pPr>
              <a:buClr>
                <a:schemeClr val="accent1">
                  <a:lumMod val="75000"/>
                </a:schemeClr>
              </a:buClr>
              <a:buFont typeface="Wingdings" panose="05000000000000000000" pitchFamily="2" charset="2"/>
              <a:buChar char="ü"/>
            </a:pPr>
            <a:r>
              <a:rPr lang="en-GB" dirty="0" smtClean="0"/>
              <a:t>You need an iterative </a:t>
            </a:r>
            <a:r>
              <a:rPr lang="en-GB" dirty="0"/>
              <a:t>approach to collecting the data and improving the </a:t>
            </a:r>
            <a:r>
              <a:rPr lang="en-GB" dirty="0" smtClean="0"/>
              <a:t>process</a:t>
            </a:r>
          </a:p>
          <a:p>
            <a:pPr>
              <a:buClr>
                <a:schemeClr val="accent1">
                  <a:lumMod val="75000"/>
                </a:schemeClr>
              </a:buClr>
              <a:buFont typeface="Wingdings" panose="05000000000000000000" pitchFamily="2" charset="2"/>
              <a:buChar char="ü"/>
            </a:pPr>
            <a:r>
              <a:rPr lang="en-GB" dirty="0" smtClean="0"/>
              <a:t>Consider bringing in additional data to centralise Information Governance recordings, e.g. security incidents, staff training schedules, Teams, Policies, legislation list, </a:t>
            </a:r>
            <a:r>
              <a:rPr lang="en-GB" dirty="0"/>
              <a:t>B</a:t>
            </a:r>
            <a:r>
              <a:rPr lang="en-GB" dirty="0" smtClean="0"/>
              <a:t>usiness Continuity, DPO Complaints, Supplier and Third Parties list, list of systems/apps, retention schedule, Countries list (adequacy, EEA, EU).</a:t>
            </a:r>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Our lessons learned</a:t>
            </a:r>
            <a:endParaRPr lang="en-GB" dirty="0"/>
          </a:p>
        </p:txBody>
      </p:sp>
      <p:pic>
        <p:nvPicPr>
          <p:cNvPr id="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676" y="32541"/>
            <a:ext cx="2012323" cy="145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021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571750" y="2420144"/>
            <a:ext cx="4000500" cy="2952750"/>
          </a:xfrm>
        </p:spPr>
      </p:pic>
      <p:sp>
        <p:nvSpPr>
          <p:cNvPr id="3" name="Title 2"/>
          <p:cNvSpPr>
            <a:spLocks noGrp="1"/>
          </p:cNvSpPr>
          <p:nvPr>
            <p:ph type="title"/>
          </p:nvPr>
        </p:nvSpPr>
        <p:spPr>
          <a:xfrm>
            <a:off x="539552" y="836712"/>
            <a:ext cx="8208144" cy="648072"/>
          </a:xfrm>
        </p:spPr>
        <p:txBody>
          <a:bodyPr/>
          <a:lstStyle/>
          <a:p>
            <a:r>
              <a:rPr lang="en-GB" dirty="0" smtClean="0"/>
              <a:t>What issues have you experienced in building your ROPA?</a:t>
            </a:r>
            <a:endParaRPr lang="en-GB" dirty="0"/>
          </a:p>
        </p:txBody>
      </p:sp>
    </p:spTree>
    <p:extLst>
      <p:ext uri="{BB962C8B-B14F-4D97-AF65-F5344CB8AC3E}">
        <p14:creationId xmlns:p14="http://schemas.microsoft.com/office/powerpoint/2010/main" val="851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331640" y="1556792"/>
            <a:ext cx="6480720" cy="4460896"/>
          </a:xfrm>
        </p:spPr>
      </p:pic>
      <p:sp>
        <p:nvSpPr>
          <p:cNvPr id="3" name="Title 2"/>
          <p:cNvSpPr>
            <a:spLocks noGrp="1"/>
          </p:cNvSpPr>
          <p:nvPr>
            <p:ph type="title"/>
          </p:nvPr>
        </p:nvSpPr>
        <p:spPr/>
        <p:txBody>
          <a:bodyPr/>
          <a:lstStyle/>
          <a:p>
            <a:r>
              <a:rPr lang="en-GB" dirty="0"/>
              <a:t>Data Protection Impact </a:t>
            </a:r>
            <a:r>
              <a:rPr lang="en-GB" dirty="0" smtClean="0"/>
              <a:t>Assessments</a:t>
            </a:r>
            <a:endParaRPr lang="en-GB" dirty="0"/>
          </a:p>
        </p:txBody>
      </p:sp>
    </p:spTree>
    <p:extLst>
      <p:ext uri="{BB962C8B-B14F-4D97-AF65-F5344CB8AC3E}">
        <p14:creationId xmlns:p14="http://schemas.microsoft.com/office/powerpoint/2010/main" val="418014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Requirements</a:t>
            </a:r>
            <a:endParaRPr lang="en-GB" dirty="0"/>
          </a:p>
        </p:txBody>
      </p:sp>
      <p:sp>
        <p:nvSpPr>
          <p:cNvPr id="5" name="Content Placeholder 4"/>
          <p:cNvSpPr>
            <a:spLocks noGrp="1"/>
          </p:cNvSpPr>
          <p:nvPr>
            <p:ph sz="quarter" idx="10"/>
          </p:nvPr>
        </p:nvSpPr>
        <p:spPr>
          <a:xfrm>
            <a:off x="467544" y="1268413"/>
            <a:ext cx="7920880" cy="5256931"/>
          </a:xfrm>
        </p:spPr>
        <p:txBody>
          <a:bodyPr/>
          <a:lstStyle/>
          <a:p>
            <a:r>
              <a:rPr lang="en-GB" dirty="0" smtClean="0"/>
              <a:t>DPIA needed when considering new technologies or processes where there is a high risk to the privacy of individuals, and in particular where:</a:t>
            </a:r>
          </a:p>
          <a:p>
            <a:pPr lvl="1">
              <a:buClr>
                <a:schemeClr val="accent1">
                  <a:lumMod val="75000"/>
                </a:schemeClr>
              </a:buClr>
              <a:buFont typeface="Arial" panose="020B0604020202020204" pitchFamily="34" charset="0"/>
              <a:buChar char="√"/>
            </a:pPr>
            <a:r>
              <a:rPr lang="en-GB" sz="1800" dirty="0">
                <a:cs typeface="+mn-cs"/>
              </a:rPr>
              <a:t>Systematic and extensive evaluation of personal data, including profiling where decisions are made based on that </a:t>
            </a:r>
            <a:r>
              <a:rPr lang="en-GB" sz="1800" dirty="0" smtClean="0">
                <a:cs typeface="+mn-cs"/>
              </a:rPr>
              <a:t>data</a:t>
            </a:r>
          </a:p>
          <a:p>
            <a:pPr lvl="1">
              <a:buClr>
                <a:schemeClr val="accent1">
                  <a:lumMod val="75000"/>
                </a:schemeClr>
              </a:buClr>
              <a:buFont typeface="Arial" panose="020B0604020202020204" pitchFamily="34" charset="0"/>
              <a:buChar char="√"/>
            </a:pPr>
            <a:r>
              <a:rPr lang="en-GB" sz="1800" dirty="0" smtClean="0">
                <a:cs typeface="+mn-cs"/>
              </a:rPr>
              <a:t>Large scale processing of special categories of data relating and any processing of criminal data</a:t>
            </a:r>
          </a:p>
          <a:p>
            <a:pPr lvl="1">
              <a:buClr>
                <a:schemeClr val="accent1">
                  <a:lumMod val="75000"/>
                </a:schemeClr>
              </a:buClr>
              <a:buFont typeface="Arial" panose="020B0604020202020204" pitchFamily="34" charset="0"/>
              <a:buChar char="√"/>
            </a:pPr>
            <a:r>
              <a:rPr lang="en-GB" sz="1800" dirty="0" smtClean="0">
                <a:cs typeface="+mn-cs"/>
              </a:rPr>
              <a:t>Systematic monitoring of a publicly accessible area</a:t>
            </a:r>
            <a:endParaRPr lang="en-GB" sz="1800" dirty="0">
              <a:cs typeface="+mn-cs"/>
            </a:endParaRPr>
          </a:p>
          <a:p>
            <a:r>
              <a:rPr lang="en-GB" dirty="0" smtClean="0"/>
              <a:t>Your Data Protection Officer will need to approve DPIAs</a:t>
            </a:r>
          </a:p>
          <a:p>
            <a:r>
              <a:rPr lang="en-GB" dirty="0" smtClean="0"/>
              <a:t>The DPIA must contain as a minimum:</a:t>
            </a:r>
          </a:p>
          <a:p>
            <a:pPr lvl="1"/>
            <a:r>
              <a:rPr lang="en-GB" sz="1800" dirty="0" smtClean="0"/>
              <a:t>A systematic description of the proposed processing and its purpose</a:t>
            </a:r>
          </a:p>
          <a:p>
            <a:pPr lvl="1"/>
            <a:r>
              <a:rPr lang="en-GB" sz="1800" dirty="0" smtClean="0"/>
              <a:t>An assessment of the necessity and proportionality in relation to the purpose</a:t>
            </a:r>
          </a:p>
          <a:p>
            <a:pPr lvl="1"/>
            <a:r>
              <a:rPr lang="en-GB" sz="1800" dirty="0" smtClean="0"/>
              <a:t>An assessment of the risks to data subjects</a:t>
            </a:r>
          </a:p>
          <a:p>
            <a:pPr lvl="1"/>
            <a:r>
              <a:rPr lang="en-GB" sz="1800" dirty="0" smtClean="0"/>
              <a:t>The measures required to address the risks, including safeguards, security measures and mechanisms to ensure adequate protection and demonstrate compliance</a:t>
            </a:r>
          </a:p>
          <a:p>
            <a:pPr lvl="1"/>
            <a:endParaRPr lang="en-GB" dirty="0"/>
          </a:p>
        </p:txBody>
      </p:sp>
      <p:pic>
        <p:nvPicPr>
          <p:cNvPr id="4" name="Picture 7"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66655"/>
            <a:ext cx="1517258" cy="202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4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836712"/>
            <a:ext cx="8208144" cy="5256931"/>
          </a:xfrm>
        </p:spPr>
        <p:txBody>
          <a:bodyPr/>
          <a:lstStyle/>
          <a:p>
            <a:r>
              <a:rPr lang="en-GB" dirty="0" smtClean="0"/>
              <a:t>Required where processing would result in a ‘high risk’ in the absence of measures taken to mitigate the risk by the Data Controller – </a:t>
            </a:r>
            <a:r>
              <a:rPr lang="en-GB" i="1" dirty="0" smtClean="0"/>
              <a:t>in English that means where there is a high level of residual risk once you have applied all mitigations available to you.</a:t>
            </a:r>
          </a:p>
          <a:p>
            <a:r>
              <a:rPr lang="en-GB" dirty="0" smtClean="0"/>
              <a:t>Where the ICO consider the intended processing is non-compliant they will provide written advice to the </a:t>
            </a:r>
            <a:r>
              <a:rPr lang="en-GB" dirty="0"/>
              <a:t>controller within 8 weeks.  </a:t>
            </a:r>
            <a:r>
              <a:rPr lang="en-GB" dirty="0" smtClean="0"/>
              <a:t>The period may be extended by 6 weeks for complex processing.  Where the ICO are waiting for further information from the data controller the time is suspended.</a:t>
            </a:r>
          </a:p>
          <a:p>
            <a:r>
              <a:rPr lang="en-GB" dirty="0" smtClean="0"/>
              <a:t>When consulting the ICO, the data controller must provide:</a:t>
            </a:r>
          </a:p>
          <a:p>
            <a:pPr lvl="1"/>
            <a:r>
              <a:rPr lang="en-GB" sz="1800" dirty="0" smtClean="0"/>
              <a:t>Where applicable the responsibilities of the data controller, joint controllers and processors</a:t>
            </a:r>
          </a:p>
          <a:p>
            <a:pPr lvl="1"/>
            <a:r>
              <a:rPr lang="en-GB" sz="1800" dirty="0" smtClean="0"/>
              <a:t>The purpose and means of the intended processing</a:t>
            </a:r>
          </a:p>
          <a:p>
            <a:pPr lvl="1"/>
            <a:r>
              <a:rPr lang="en-GB" sz="1800" dirty="0" smtClean="0"/>
              <a:t>The measures and safeguards provided to protect the rights of data subjects</a:t>
            </a:r>
          </a:p>
          <a:p>
            <a:pPr lvl="1"/>
            <a:r>
              <a:rPr lang="en-GB" sz="1800" dirty="0" smtClean="0"/>
              <a:t>Contact details of the Data Protection Officer (DPO)</a:t>
            </a:r>
          </a:p>
          <a:p>
            <a:pPr lvl="1"/>
            <a:r>
              <a:rPr lang="en-GB" sz="1800" dirty="0" smtClean="0"/>
              <a:t>The DPIA</a:t>
            </a:r>
          </a:p>
          <a:p>
            <a:pPr lvl="1"/>
            <a:r>
              <a:rPr lang="en-GB" sz="1800" dirty="0" smtClean="0"/>
              <a:t>Any other information requested by the ICO</a:t>
            </a:r>
            <a:endParaRPr lang="en-GB" sz="1800" dirty="0"/>
          </a:p>
        </p:txBody>
      </p:sp>
      <p:sp>
        <p:nvSpPr>
          <p:cNvPr id="3" name="Title 2"/>
          <p:cNvSpPr>
            <a:spLocks noGrp="1"/>
          </p:cNvSpPr>
          <p:nvPr>
            <p:ph type="title"/>
          </p:nvPr>
        </p:nvSpPr>
        <p:spPr>
          <a:xfrm>
            <a:off x="467544" y="188640"/>
            <a:ext cx="8208144" cy="648072"/>
          </a:xfrm>
        </p:spPr>
        <p:txBody>
          <a:bodyPr/>
          <a:lstStyle/>
          <a:p>
            <a:r>
              <a:rPr lang="en-GB" dirty="0" smtClean="0"/>
              <a:t>Prior Consultation</a:t>
            </a:r>
            <a:endParaRPr lang="en-GB" dirty="0"/>
          </a:p>
        </p:txBody>
      </p:sp>
      <p:pic>
        <p:nvPicPr>
          <p:cNvPr id="4" name="Picture 2" descr="Image result for prior approva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5263138"/>
            <a:ext cx="2109614" cy="160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86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7000" r="-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55576" y="1254233"/>
            <a:ext cx="8208144" cy="5127442"/>
          </a:xfrm>
        </p:spPr>
        <p:txBody>
          <a:bodyPr/>
          <a:lstStyle/>
          <a:p>
            <a:pPr marL="342900" indent="-342900">
              <a:buFont typeface="+mj-lt"/>
              <a:buAutoNum type="arabicPeriod"/>
            </a:pPr>
            <a:r>
              <a:rPr lang="en-GB" b="1" dirty="0" smtClean="0"/>
              <a:t>The Proposal</a:t>
            </a:r>
          </a:p>
          <a:p>
            <a:pPr lvl="1"/>
            <a:r>
              <a:rPr lang="en-GB" sz="1400" dirty="0" smtClean="0"/>
              <a:t>Title of Project/Process</a:t>
            </a:r>
            <a:endParaRPr lang="en-GB" sz="1400" dirty="0"/>
          </a:p>
          <a:p>
            <a:pPr lvl="1"/>
            <a:r>
              <a:rPr lang="en-GB" sz="1400" dirty="0" smtClean="0"/>
              <a:t>Business Owner</a:t>
            </a:r>
          </a:p>
          <a:p>
            <a:pPr lvl="1"/>
            <a:r>
              <a:rPr lang="en-GB" sz="1400" dirty="0" smtClean="0"/>
              <a:t>DPO</a:t>
            </a:r>
          </a:p>
          <a:p>
            <a:pPr marL="342900" indent="-342900">
              <a:buFont typeface="+mj-lt"/>
              <a:buAutoNum type="arabicPeriod"/>
            </a:pPr>
            <a:r>
              <a:rPr lang="en-GB" b="1" dirty="0" smtClean="0"/>
              <a:t>DPIA Risk Assessment (High Risk – Y/N)</a:t>
            </a:r>
          </a:p>
          <a:p>
            <a:pPr marL="342900" indent="-342900">
              <a:buFont typeface="+mj-lt"/>
              <a:buAutoNum type="arabicPeriod"/>
            </a:pPr>
            <a:r>
              <a:rPr lang="en-GB" b="1" dirty="0" smtClean="0"/>
              <a:t>The Data</a:t>
            </a:r>
          </a:p>
          <a:p>
            <a:pPr lvl="1"/>
            <a:r>
              <a:rPr lang="en-GB" sz="1400" dirty="0"/>
              <a:t>Personal Data - Field Names/Format/Classification</a:t>
            </a:r>
          </a:p>
          <a:p>
            <a:pPr lvl="1"/>
            <a:r>
              <a:rPr lang="en-GB" sz="1400" dirty="0"/>
              <a:t>Special Categories of Data - Field Names/Format/Classification</a:t>
            </a:r>
          </a:p>
          <a:p>
            <a:pPr lvl="1"/>
            <a:r>
              <a:rPr lang="en-GB" sz="1400" dirty="0"/>
              <a:t>Categories of Data Subject</a:t>
            </a:r>
          </a:p>
          <a:p>
            <a:pPr lvl="1"/>
            <a:r>
              <a:rPr lang="en-GB" sz="1400" dirty="0"/>
              <a:t>Data risk profile – Minor/Medium/Major/Critical</a:t>
            </a:r>
          </a:p>
          <a:p>
            <a:pPr marL="342900" indent="-342900">
              <a:buFont typeface="+mj-lt"/>
              <a:buAutoNum type="arabicPeriod"/>
            </a:pPr>
            <a:r>
              <a:rPr lang="en-GB" b="1" dirty="0" smtClean="0"/>
              <a:t>The Principles</a:t>
            </a:r>
          </a:p>
          <a:p>
            <a:pPr lvl="1"/>
            <a:r>
              <a:rPr lang="en-GB" sz="1400" dirty="0" smtClean="0"/>
              <a:t>Legal Basis for processing (PD &amp; SCoD)</a:t>
            </a:r>
          </a:p>
          <a:p>
            <a:pPr lvl="1"/>
            <a:r>
              <a:rPr lang="en-GB" sz="1400" dirty="0" smtClean="0"/>
              <a:t>Other applicable legislative gateways</a:t>
            </a:r>
          </a:p>
          <a:p>
            <a:pPr lvl="1"/>
            <a:r>
              <a:rPr lang="en-GB" sz="1400" dirty="0" smtClean="0"/>
              <a:t>Consent</a:t>
            </a:r>
          </a:p>
          <a:p>
            <a:pPr lvl="1"/>
            <a:r>
              <a:rPr lang="en-GB" sz="1400" dirty="0" smtClean="0"/>
              <a:t>Rights – informed/access/rectification/erasure/restriction/data portability/object/auto decision making/profiling</a:t>
            </a:r>
          </a:p>
          <a:p>
            <a:pPr lvl="1"/>
            <a:r>
              <a:rPr lang="en-GB" sz="1400" dirty="0" smtClean="0"/>
              <a:t>Data Subject consultation</a:t>
            </a:r>
          </a:p>
          <a:p>
            <a:pPr lvl="1"/>
            <a:r>
              <a:rPr lang="en-GB" sz="1400" dirty="0" smtClean="0"/>
              <a:t>Purpose</a:t>
            </a:r>
          </a:p>
          <a:p>
            <a:pPr marL="457200" lvl="1" indent="0">
              <a:buNone/>
            </a:pPr>
            <a:endParaRPr lang="en-GB" dirty="0" smtClean="0"/>
          </a:p>
        </p:txBody>
      </p:sp>
      <p:sp>
        <p:nvSpPr>
          <p:cNvPr id="3" name="Title 2"/>
          <p:cNvSpPr>
            <a:spLocks noGrp="1"/>
          </p:cNvSpPr>
          <p:nvPr>
            <p:ph type="title"/>
          </p:nvPr>
        </p:nvSpPr>
        <p:spPr/>
        <p:txBody>
          <a:bodyPr/>
          <a:lstStyle/>
          <a:p>
            <a:r>
              <a:rPr lang="en-GB" dirty="0" smtClean="0"/>
              <a:t>Typical DPIA headings</a:t>
            </a:r>
            <a:endParaRPr lang="en-GB" dirty="0"/>
          </a:p>
        </p:txBody>
      </p:sp>
      <p:pic>
        <p:nvPicPr>
          <p:cNvPr id="4" name="Picture 2" descr="Image result for privacy impact assessmen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92280" y="138109"/>
            <a:ext cx="193461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69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7000" r="-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11560" y="1340768"/>
            <a:ext cx="8208144" cy="4896891"/>
          </a:xfrm>
        </p:spPr>
        <p:txBody>
          <a:bodyPr/>
          <a:lstStyle/>
          <a:p>
            <a:pPr marL="342900" indent="-342900">
              <a:buFont typeface="+mj-lt"/>
              <a:buAutoNum type="arabicPeriod" startAt="4"/>
            </a:pPr>
            <a:r>
              <a:rPr lang="en-GB" b="1" dirty="0" smtClean="0"/>
              <a:t>The Principles – contd.</a:t>
            </a:r>
          </a:p>
          <a:p>
            <a:pPr lvl="1"/>
            <a:r>
              <a:rPr lang="en-GB" sz="1400" dirty="0" smtClean="0"/>
              <a:t>Data minimisation</a:t>
            </a:r>
          </a:p>
          <a:p>
            <a:pPr lvl="1"/>
            <a:r>
              <a:rPr lang="en-GB" sz="1400" dirty="0" smtClean="0"/>
              <a:t>Accuracy</a:t>
            </a:r>
          </a:p>
          <a:p>
            <a:pPr lvl="1"/>
            <a:r>
              <a:rPr lang="en-GB" sz="1400" dirty="0" smtClean="0"/>
              <a:t>Retention</a:t>
            </a:r>
          </a:p>
          <a:p>
            <a:pPr lvl="1"/>
            <a:r>
              <a:rPr lang="en-GB" sz="1400" dirty="0" smtClean="0"/>
              <a:t>Security</a:t>
            </a:r>
          </a:p>
          <a:p>
            <a:pPr lvl="2"/>
            <a:r>
              <a:rPr lang="en-GB" sz="1400" dirty="0" smtClean="0"/>
              <a:t>Tender process</a:t>
            </a:r>
          </a:p>
          <a:p>
            <a:pPr lvl="2"/>
            <a:r>
              <a:rPr lang="en-GB" sz="1400" dirty="0" smtClean="0"/>
              <a:t>Contractual controls</a:t>
            </a:r>
          </a:p>
          <a:p>
            <a:pPr lvl="2"/>
            <a:r>
              <a:rPr lang="en-GB" sz="1400" dirty="0" smtClean="0"/>
              <a:t>Contract Term</a:t>
            </a:r>
          </a:p>
          <a:p>
            <a:pPr lvl="2"/>
            <a:r>
              <a:rPr lang="en-GB" sz="1400" dirty="0" smtClean="0"/>
              <a:t>Supplier(s) &amp; Accreditation</a:t>
            </a:r>
          </a:p>
          <a:p>
            <a:pPr lvl="2"/>
            <a:r>
              <a:rPr lang="en-GB" sz="1400" dirty="0" smtClean="0"/>
              <a:t>Training</a:t>
            </a:r>
          </a:p>
          <a:p>
            <a:pPr lvl="2"/>
            <a:r>
              <a:rPr lang="en-GB" sz="1400" dirty="0" smtClean="0"/>
              <a:t>Organisational Policies</a:t>
            </a:r>
          </a:p>
          <a:p>
            <a:pPr lvl="2"/>
            <a:r>
              <a:rPr lang="en-GB" sz="1400" dirty="0" smtClean="0"/>
              <a:t>Technical Controls</a:t>
            </a:r>
          </a:p>
          <a:p>
            <a:pPr lvl="3"/>
            <a:r>
              <a:rPr lang="en-GB" sz="1400" dirty="0" smtClean="0"/>
              <a:t>Access</a:t>
            </a:r>
          </a:p>
          <a:p>
            <a:pPr lvl="3"/>
            <a:r>
              <a:rPr lang="en-GB" sz="1400" dirty="0" smtClean="0"/>
              <a:t>Security at rest</a:t>
            </a:r>
          </a:p>
          <a:p>
            <a:pPr lvl="3"/>
            <a:r>
              <a:rPr lang="en-GB" sz="1400" dirty="0" smtClean="0"/>
              <a:t>Security in transit</a:t>
            </a:r>
          </a:p>
          <a:p>
            <a:pPr marL="342900" indent="-342900">
              <a:buFont typeface="+mj-lt"/>
              <a:buAutoNum type="arabicPeriod" startAt="5"/>
            </a:pPr>
            <a:r>
              <a:rPr lang="en-GB" b="1" dirty="0"/>
              <a:t>Transfers outside of EEA</a:t>
            </a:r>
          </a:p>
          <a:p>
            <a:endParaRPr lang="en-GB" sz="1400" dirty="0" smtClean="0"/>
          </a:p>
          <a:p>
            <a:pPr lvl="2"/>
            <a:endParaRPr lang="en-GB" dirty="0"/>
          </a:p>
        </p:txBody>
      </p:sp>
      <p:sp>
        <p:nvSpPr>
          <p:cNvPr id="3" name="Title 2"/>
          <p:cNvSpPr>
            <a:spLocks noGrp="1"/>
          </p:cNvSpPr>
          <p:nvPr>
            <p:ph type="title"/>
          </p:nvPr>
        </p:nvSpPr>
        <p:spPr/>
        <p:txBody>
          <a:bodyPr/>
          <a:lstStyle/>
          <a:p>
            <a:r>
              <a:rPr lang="en-GB" dirty="0"/>
              <a:t>Typical DPIA </a:t>
            </a:r>
            <a:r>
              <a:rPr lang="en-GB" dirty="0" smtClean="0"/>
              <a:t>headings – Contd.</a:t>
            </a:r>
            <a:endParaRPr lang="en-GB" b="0" dirty="0"/>
          </a:p>
        </p:txBody>
      </p:sp>
      <p:pic>
        <p:nvPicPr>
          <p:cNvPr id="4" name="Picture 2" descr="Image result for privacy impact assessmen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92280" y="138109"/>
            <a:ext cx="193461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61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7000" r="-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27584" y="1124744"/>
            <a:ext cx="8208144" cy="5256931"/>
          </a:xfrm>
        </p:spPr>
        <p:txBody>
          <a:bodyPr/>
          <a:lstStyle/>
          <a:p>
            <a:pPr marL="342900" indent="-342900">
              <a:buFont typeface="+mj-lt"/>
              <a:buAutoNum type="arabicPeriod" startAt="6"/>
            </a:pPr>
            <a:r>
              <a:rPr lang="en-GB" b="1" dirty="0" smtClean="0"/>
              <a:t>Risk Management (risks, controls, mitigations, ratings)</a:t>
            </a:r>
          </a:p>
          <a:p>
            <a:pPr marL="342900" indent="-342900">
              <a:buFont typeface="+mj-lt"/>
              <a:buAutoNum type="arabicPeriod" startAt="6"/>
            </a:pPr>
            <a:r>
              <a:rPr lang="en-GB" b="1" dirty="0" smtClean="0"/>
              <a:t>Attachments</a:t>
            </a:r>
          </a:p>
          <a:p>
            <a:pPr lvl="1"/>
            <a:r>
              <a:rPr lang="en-GB" sz="1400" dirty="0" smtClean="0"/>
              <a:t>Privacy Notice</a:t>
            </a:r>
          </a:p>
          <a:p>
            <a:pPr lvl="1"/>
            <a:r>
              <a:rPr lang="en-GB" sz="1400" dirty="0" smtClean="0"/>
              <a:t>Consent Form</a:t>
            </a:r>
          </a:p>
          <a:p>
            <a:pPr lvl="1"/>
            <a:r>
              <a:rPr lang="en-GB" sz="1400" dirty="0" smtClean="0"/>
              <a:t>Business Case</a:t>
            </a:r>
          </a:p>
          <a:p>
            <a:pPr lvl="1"/>
            <a:r>
              <a:rPr lang="en-GB" sz="1400" dirty="0" smtClean="0"/>
              <a:t>PID</a:t>
            </a:r>
          </a:p>
          <a:p>
            <a:pPr lvl="1"/>
            <a:r>
              <a:rPr lang="en-GB" sz="1400" dirty="0" smtClean="0"/>
              <a:t>Specification</a:t>
            </a:r>
          </a:p>
          <a:p>
            <a:pPr lvl="1"/>
            <a:r>
              <a:rPr lang="en-GB" sz="1400" dirty="0" smtClean="0"/>
              <a:t>High and low level design documents, network diagrams</a:t>
            </a:r>
          </a:p>
          <a:p>
            <a:pPr lvl="1"/>
            <a:r>
              <a:rPr lang="en-GB" sz="1400" dirty="0" smtClean="0"/>
              <a:t>Procurement evaluations, contracts, agreements</a:t>
            </a:r>
          </a:p>
          <a:p>
            <a:pPr marL="342900" indent="-342900">
              <a:buFont typeface="+mj-lt"/>
              <a:buAutoNum type="arabicPeriod" startAt="8"/>
            </a:pPr>
            <a:r>
              <a:rPr lang="en-GB" b="1" dirty="0" smtClean="0"/>
              <a:t>Reviews</a:t>
            </a:r>
          </a:p>
          <a:p>
            <a:pPr marL="342900" indent="-342900">
              <a:buFont typeface="+mj-lt"/>
              <a:buAutoNum type="arabicPeriod" startAt="8"/>
            </a:pPr>
            <a:r>
              <a:rPr lang="en-GB" b="1" dirty="0" smtClean="0"/>
              <a:t>Approvals</a:t>
            </a:r>
          </a:p>
          <a:p>
            <a:pPr lvl="1"/>
            <a:r>
              <a:rPr lang="en-GB" sz="1400" dirty="0" smtClean="0"/>
              <a:t>Requirements</a:t>
            </a:r>
          </a:p>
          <a:p>
            <a:pPr lvl="1"/>
            <a:r>
              <a:rPr lang="en-GB" sz="1400" dirty="0" smtClean="0"/>
              <a:t>Design &amp; Test</a:t>
            </a:r>
          </a:p>
          <a:p>
            <a:pPr lvl="1"/>
            <a:r>
              <a:rPr lang="en-GB" sz="1400" dirty="0" smtClean="0"/>
              <a:t>SIRO</a:t>
            </a:r>
          </a:p>
          <a:p>
            <a:pPr lvl="1"/>
            <a:r>
              <a:rPr lang="en-GB" sz="1400" dirty="0" smtClean="0"/>
              <a:t>DPO</a:t>
            </a:r>
          </a:p>
          <a:p>
            <a:pPr lvl="1"/>
            <a:r>
              <a:rPr lang="en-GB" sz="1400" dirty="0" smtClean="0"/>
              <a:t>ICO (prior consultations only)</a:t>
            </a:r>
          </a:p>
          <a:p>
            <a:pPr marL="457200" lvl="1" indent="0">
              <a:buNone/>
            </a:pPr>
            <a:endParaRPr lang="en-GB" dirty="0" smtClean="0"/>
          </a:p>
          <a:p>
            <a:pPr marL="800100" lvl="1" indent="-342900">
              <a:buFont typeface="+mj-lt"/>
              <a:buAutoNum type="arabicPeriod" startAt="5"/>
            </a:pPr>
            <a:endParaRPr lang="en-GB" dirty="0" smtClean="0"/>
          </a:p>
          <a:p>
            <a:pPr marL="342900" indent="-342900">
              <a:buFont typeface="+mj-lt"/>
              <a:buAutoNum type="arabicPeriod" startAt="5"/>
            </a:pPr>
            <a:endParaRPr lang="en-GB" dirty="0"/>
          </a:p>
        </p:txBody>
      </p:sp>
      <p:sp>
        <p:nvSpPr>
          <p:cNvPr id="3" name="Title 2"/>
          <p:cNvSpPr>
            <a:spLocks noGrp="1"/>
          </p:cNvSpPr>
          <p:nvPr>
            <p:ph type="title"/>
          </p:nvPr>
        </p:nvSpPr>
        <p:spPr/>
        <p:txBody>
          <a:bodyPr/>
          <a:lstStyle/>
          <a:p>
            <a:r>
              <a:rPr lang="en-GB" dirty="0"/>
              <a:t>Typical DPIA headings – Contd.</a:t>
            </a:r>
          </a:p>
        </p:txBody>
      </p:sp>
      <p:pic>
        <p:nvPicPr>
          <p:cNvPr id="4" name="Picture 2" descr="Image result for privacy impact assessmen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92280" y="138109"/>
            <a:ext cx="193461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5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blip>
          <a:srcRect/>
          <a:stretch>
            <a:fillRect t="-4000" b="-4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196752"/>
            <a:ext cx="8208144" cy="5256931"/>
          </a:xfrm>
        </p:spPr>
        <p:txBody>
          <a:bodyPr/>
          <a:lstStyle/>
          <a:p>
            <a:pPr>
              <a:buClr>
                <a:schemeClr val="accent1">
                  <a:lumMod val="75000"/>
                </a:schemeClr>
              </a:buClr>
              <a:buFont typeface="Wingdings" panose="05000000000000000000" pitchFamily="2" charset="2"/>
              <a:buChar char="ü"/>
            </a:pPr>
            <a:r>
              <a:rPr lang="en-GB" dirty="0" smtClean="0"/>
              <a:t>Difference between PIA and DPIA??  None.  </a:t>
            </a:r>
          </a:p>
          <a:p>
            <a:pPr>
              <a:buClr>
                <a:schemeClr val="accent1">
                  <a:lumMod val="75000"/>
                </a:schemeClr>
              </a:buClr>
              <a:buFont typeface="Wingdings" panose="05000000000000000000" pitchFamily="2" charset="2"/>
              <a:buChar char="ü"/>
            </a:pPr>
            <a:r>
              <a:rPr lang="en-GB" dirty="0" smtClean="0"/>
              <a:t>Keep language plain and clear</a:t>
            </a:r>
          </a:p>
          <a:p>
            <a:pPr>
              <a:buClr>
                <a:schemeClr val="accent1">
                  <a:lumMod val="75000"/>
                </a:schemeClr>
              </a:buClr>
              <a:buFont typeface="Wingdings" panose="05000000000000000000" pitchFamily="2" charset="2"/>
              <a:buChar char="ü"/>
            </a:pPr>
            <a:r>
              <a:rPr lang="en-GB" dirty="0" smtClean="0"/>
              <a:t>Ensure staff understand their responsibilities…</a:t>
            </a:r>
            <a:r>
              <a:rPr lang="en-GB" dirty="0"/>
              <a:t>Invest well in training &amp; awareness</a:t>
            </a:r>
          </a:p>
          <a:p>
            <a:pPr>
              <a:buClr>
                <a:schemeClr val="accent1">
                  <a:lumMod val="75000"/>
                </a:schemeClr>
              </a:buClr>
              <a:buFont typeface="Wingdings" panose="05000000000000000000" pitchFamily="2" charset="2"/>
              <a:buChar char="ü"/>
            </a:pPr>
            <a:r>
              <a:rPr lang="en-GB" dirty="0" smtClean="0"/>
              <a:t>Common trap business areas fall into is stating that they ‘do not see the data’ therefore they are not the Data Controller……</a:t>
            </a:r>
          </a:p>
          <a:p>
            <a:pPr>
              <a:buClr>
                <a:schemeClr val="accent1">
                  <a:lumMod val="75000"/>
                </a:schemeClr>
              </a:buClr>
              <a:buFont typeface="Wingdings" panose="05000000000000000000" pitchFamily="2" charset="2"/>
              <a:buChar char="ü"/>
            </a:pPr>
            <a:r>
              <a:rPr lang="en-GB" dirty="0" smtClean="0"/>
              <a:t>It is easier if an IG professional writes the DPIA based on information provided by the business area, rather than asking the business area to complete the form</a:t>
            </a:r>
          </a:p>
          <a:p>
            <a:pPr>
              <a:buClr>
                <a:schemeClr val="accent1">
                  <a:lumMod val="75000"/>
                </a:schemeClr>
              </a:buClr>
              <a:buFont typeface="Wingdings" panose="05000000000000000000" pitchFamily="2" charset="2"/>
              <a:buChar char="ü"/>
            </a:pPr>
            <a:r>
              <a:rPr lang="en-GB" dirty="0" smtClean="0"/>
              <a:t>Make sure your DPIA process is easily accessible to your staff</a:t>
            </a:r>
          </a:p>
          <a:p>
            <a:pPr>
              <a:buClr>
                <a:schemeClr val="accent1">
                  <a:lumMod val="75000"/>
                </a:schemeClr>
              </a:buClr>
              <a:buFont typeface="Wingdings" panose="05000000000000000000" pitchFamily="2" charset="2"/>
              <a:buChar char="ü"/>
            </a:pPr>
            <a:r>
              <a:rPr lang="en-GB" dirty="0" smtClean="0"/>
              <a:t>DPIAs need a documented review process to guard against purpose creep post implementation</a:t>
            </a:r>
          </a:p>
          <a:p>
            <a:pPr>
              <a:buClr>
                <a:schemeClr val="accent1">
                  <a:lumMod val="75000"/>
                </a:schemeClr>
              </a:buClr>
              <a:buFont typeface="Wingdings" panose="05000000000000000000" pitchFamily="2" charset="2"/>
              <a:buChar char="ü"/>
            </a:pPr>
            <a:r>
              <a:rPr lang="en-GB" dirty="0" smtClean="0"/>
              <a:t>Need to firmly anchor your DPIA process in your finance, procurement, contract management, IT and project management processes to ensure the process is not circumnavigated</a:t>
            </a:r>
          </a:p>
          <a:p>
            <a:pPr marL="0" indent="0">
              <a:buNone/>
            </a:pPr>
            <a:endParaRPr lang="en-GB" dirty="0" smtClean="0"/>
          </a:p>
        </p:txBody>
      </p:sp>
      <p:sp>
        <p:nvSpPr>
          <p:cNvPr id="3" name="Title 2"/>
          <p:cNvSpPr>
            <a:spLocks noGrp="1"/>
          </p:cNvSpPr>
          <p:nvPr>
            <p:ph type="title"/>
          </p:nvPr>
        </p:nvSpPr>
        <p:spPr/>
        <p:txBody>
          <a:bodyPr/>
          <a:lstStyle/>
          <a:p>
            <a:r>
              <a:rPr lang="en-GB" dirty="0" smtClean="0"/>
              <a:t>Our lessons Learned</a:t>
            </a:r>
            <a:endParaRPr lang="en-GB" dirty="0"/>
          </a:p>
        </p:txBody>
      </p:sp>
      <p:pic>
        <p:nvPicPr>
          <p:cNvPr id="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925" y="14470"/>
            <a:ext cx="1872208" cy="135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9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Content</a:t>
            </a:r>
            <a:endParaRPr lang="en-GB" dirty="0"/>
          </a:p>
        </p:txBody>
      </p:sp>
      <p:sp>
        <p:nvSpPr>
          <p:cNvPr id="4" name="Content Placeholder 3"/>
          <p:cNvSpPr>
            <a:spLocks noGrp="1"/>
          </p:cNvSpPr>
          <p:nvPr>
            <p:ph sz="quarter" idx="13"/>
          </p:nvPr>
        </p:nvSpPr>
        <p:spPr>
          <a:xfrm>
            <a:off x="683568" y="1412776"/>
            <a:ext cx="7560840" cy="4067299"/>
          </a:xfrm>
        </p:spPr>
        <p:txBody>
          <a:bodyPr/>
          <a:lstStyle/>
          <a:p>
            <a:pPr>
              <a:lnSpc>
                <a:spcPct val="150000"/>
              </a:lnSpc>
            </a:pPr>
            <a:r>
              <a:rPr lang="en-GB" sz="2400" dirty="0" smtClean="0"/>
              <a:t>Scene setting</a:t>
            </a:r>
          </a:p>
          <a:p>
            <a:pPr>
              <a:lnSpc>
                <a:spcPct val="150000"/>
              </a:lnSpc>
            </a:pPr>
            <a:r>
              <a:rPr lang="en-GB" sz="2400" dirty="0" smtClean="0"/>
              <a:t>Records of Processing Activities</a:t>
            </a:r>
          </a:p>
          <a:p>
            <a:pPr lvl="1">
              <a:lnSpc>
                <a:spcPct val="150000"/>
              </a:lnSpc>
            </a:pPr>
            <a:r>
              <a:rPr lang="en-GB" sz="2000" dirty="0" smtClean="0">
                <a:solidFill>
                  <a:schemeClr val="tx1"/>
                </a:solidFill>
              </a:rPr>
              <a:t>Information Asset Registers</a:t>
            </a:r>
          </a:p>
          <a:p>
            <a:pPr lvl="1">
              <a:lnSpc>
                <a:spcPct val="150000"/>
              </a:lnSpc>
            </a:pPr>
            <a:r>
              <a:rPr lang="en-GB" sz="2000" dirty="0" smtClean="0">
                <a:solidFill>
                  <a:schemeClr val="tx1"/>
                </a:solidFill>
              </a:rPr>
              <a:t>Data Lifecycle Mapping</a:t>
            </a:r>
          </a:p>
          <a:p>
            <a:pPr lvl="1">
              <a:lnSpc>
                <a:spcPct val="150000"/>
              </a:lnSpc>
            </a:pPr>
            <a:r>
              <a:rPr lang="en-GB" sz="2000" dirty="0" smtClean="0">
                <a:solidFill>
                  <a:schemeClr val="tx1"/>
                </a:solidFill>
              </a:rPr>
              <a:t>Lessons learned</a:t>
            </a:r>
          </a:p>
          <a:p>
            <a:pPr>
              <a:lnSpc>
                <a:spcPct val="150000"/>
              </a:lnSpc>
            </a:pPr>
            <a:r>
              <a:rPr lang="en-GB" sz="2400" dirty="0" smtClean="0"/>
              <a:t>Data Protection Impact Assessments</a:t>
            </a:r>
          </a:p>
          <a:p>
            <a:endParaRPr lang="en-GB" dirty="0"/>
          </a:p>
        </p:txBody>
      </p:sp>
    </p:spTree>
    <p:extLst>
      <p:ext uri="{BB962C8B-B14F-4D97-AF65-F5344CB8AC3E}">
        <p14:creationId xmlns:p14="http://schemas.microsoft.com/office/powerpoint/2010/main" val="1931806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8" name="Content Placeholder 7"/>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7753" y="116632"/>
            <a:ext cx="9198242" cy="6531880"/>
          </a:xfrm>
        </p:spPr>
      </p:pic>
    </p:spTree>
    <p:extLst>
      <p:ext uri="{BB962C8B-B14F-4D97-AF65-F5344CB8AC3E}">
        <p14:creationId xmlns:p14="http://schemas.microsoft.com/office/powerpoint/2010/main" val="4267348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And finally ………………</a:t>
            </a:r>
            <a:endParaRPr lang="en-GB" dirty="0"/>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83568" y="1124744"/>
            <a:ext cx="7735979" cy="5256212"/>
          </a:xfrm>
        </p:spPr>
      </p:pic>
    </p:spTree>
    <p:extLst>
      <p:ext uri="{BB962C8B-B14F-4D97-AF65-F5344CB8AC3E}">
        <p14:creationId xmlns:p14="http://schemas.microsoft.com/office/powerpoint/2010/main" val="1473325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052736"/>
            <a:ext cx="8207375" cy="2592288"/>
          </a:xfrm>
        </p:spPr>
        <p:txBody>
          <a:bodyPr/>
          <a:lstStyle/>
          <a:p>
            <a:endParaRPr lang="en-GB" dirty="0" smtClean="0"/>
          </a:p>
          <a:p>
            <a:r>
              <a:rPr lang="en-GB" dirty="0" smtClean="0"/>
              <a:t>Essex County Council is a large Local </a:t>
            </a:r>
            <a:r>
              <a:rPr lang="en-GB" dirty="0" smtClean="0"/>
              <a:t>Authority with 10,000 staff working from 123 different sites across the county.  </a:t>
            </a:r>
            <a:r>
              <a:rPr lang="en-GB" dirty="0" smtClean="0"/>
              <a:t>In compiling our 1</a:t>
            </a:r>
            <a:r>
              <a:rPr lang="en-GB" baseline="30000" dirty="0" smtClean="0"/>
              <a:t>st</a:t>
            </a:r>
            <a:r>
              <a:rPr lang="en-GB" dirty="0" smtClean="0"/>
              <a:t> Records of Processing Activities Database (ROPA) we listed:</a:t>
            </a:r>
          </a:p>
          <a:p>
            <a:endParaRPr lang="en-GB" dirty="0" smtClean="0"/>
          </a:p>
          <a:p>
            <a:r>
              <a:rPr lang="en-GB" dirty="0" smtClean="0"/>
              <a:t>3310  Information Assets</a:t>
            </a:r>
          </a:p>
          <a:p>
            <a:r>
              <a:rPr lang="en-GB" dirty="0"/>
              <a:t>3750</a:t>
            </a:r>
            <a:r>
              <a:rPr lang="en-GB" dirty="0" smtClean="0"/>
              <a:t>  Data Flows</a:t>
            </a:r>
          </a:p>
          <a:p>
            <a:pPr marL="342900" indent="-342900">
              <a:buAutoNum type="arabicPlain" startAt="370"/>
            </a:pPr>
            <a:r>
              <a:rPr lang="en-GB" dirty="0" smtClean="0"/>
              <a:t>    Information Asset Owners and Managers</a:t>
            </a:r>
          </a:p>
          <a:p>
            <a:pPr marL="342900" indent="-342900">
              <a:buAutoNum type="arabicPlain" startAt="370"/>
            </a:pPr>
            <a:endParaRPr lang="en-GB" dirty="0"/>
          </a:p>
        </p:txBody>
      </p:sp>
      <p:sp>
        <p:nvSpPr>
          <p:cNvPr id="3" name="Title 2"/>
          <p:cNvSpPr>
            <a:spLocks noGrp="1"/>
          </p:cNvSpPr>
          <p:nvPr>
            <p:ph type="title"/>
          </p:nvPr>
        </p:nvSpPr>
        <p:spPr/>
        <p:txBody>
          <a:bodyPr/>
          <a:lstStyle/>
          <a:p>
            <a:r>
              <a:rPr lang="en-GB" dirty="0"/>
              <a:t>S</a:t>
            </a:r>
            <a:r>
              <a:rPr lang="en-GB" dirty="0" smtClean="0"/>
              <a:t>ome scene setting</a:t>
            </a:r>
            <a:endParaRPr lang="en-GB" dirty="0"/>
          </a:p>
        </p:txBody>
      </p:sp>
      <p:pic>
        <p:nvPicPr>
          <p:cNvPr id="6" name="Picture 4" descr="http://i.dailymail.co.uk/i/pix/2014/02/25/article-2567858-1BD3561A00000578-871_634x37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98" r="16028"/>
          <a:stretch/>
        </p:blipFill>
        <p:spPr bwMode="auto">
          <a:xfrm>
            <a:off x="6012160" y="2912170"/>
            <a:ext cx="2780583"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4365104"/>
            <a:ext cx="5256584" cy="1477328"/>
          </a:xfrm>
          <a:prstGeom prst="rect">
            <a:avLst/>
          </a:prstGeom>
          <a:noFill/>
        </p:spPr>
        <p:txBody>
          <a:bodyPr wrap="square" rtlCol="0">
            <a:spAutoFit/>
          </a:bodyPr>
          <a:lstStyle/>
          <a:p>
            <a:r>
              <a:rPr lang="en-GB" sz="1800" dirty="0">
                <a:latin typeface="+mn-lt"/>
              </a:rPr>
              <a:t>We are now on our 3rd iteration of Information Mapping </a:t>
            </a:r>
            <a:r>
              <a:rPr lang="en-GB" sz="1800" dirty="0" smtClean="0">
                <a:latin typeface="+mn-lt"/>
              </a:rPr>
              <a:t>(and our 3</a:t>
            </a:r>
            <a:r>
              <a:rPr lang="en-GB" sz="1800" baseline="30000" dirty="0" smtClean="0">
                <a:latin typeface="+mn-lt"/>
              </a:rPr>
              <a:t>rd</a:t>
            </a:r>
            <a:r>
              <a:rPr lang="en-GB" sz="1800" dirty="0" smtClean="0">
                <a:latin typeface="+mn-lt"/>
              </a:rPr>
              <a:t> database) to </a:t>
            </a:r>
            <a:r>
              <a:rPr lang="en-GB" sz="1800" dirty="0">
                <a:latin typeface="+mn-lt"/>
              </a:rPr>
              <a:t>refresh the </a:t>
            </a:r>
            <a:r>
              <a:rPr lang="en-GB" sz="1800" dirty="0" smtClean="0">
                <a:latin typeface="+mn-lt"/>
              </a:rPr>
              <a:t>data, with many more flows being identified throughout the journey.</a:t>
            </a:r>
            <a:endParaRPr lang="en-GB" sz="1800" dirty="0">
              <a:latin typeface="+mn-lt"/>
            </a:endParaRPr>
          </a:p>
          <a:p>
            <a:endParaRPr lang="en-GB" sz="1800" dirty="0" smtClean="0">
              <a:latin typeface="+mn-lt"/>
            </a:endParaRPr>
          </a:p>
        </p:txBody>
      </p:sp>
    </p:spTree>
    <p:extLst>
      <p:ext uri="{BB962C8B-B14F-4D97-AF65-F5344CB8AC3E}">
        <p14:creationId xmlns:p14="http://schemas.microsoft.com/office/powerpoint/2010/main" val="2395414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7000" b="-7000"/>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468313" y="404664"/>
            <a:ext cx="8222679" cy="648072"/>
          </a:xfrm>
        </p:spPr>
        <p:txBody>
          <a:bodyPr/>
          <a:lstStyle/>
          <a:p>
            <a:r>
              <a:rPr lang="en-GB" dirty="0"/>
              <a:t>S</a:t>
            </a:r>
            <a:r>
              <a:rPr lang="en-GB" dirty="0" smtClean="0"/>
              <a:t>ome scene setting</a:t>
            </a:r>
            <a:endParaRPr lang="en-GB" dirty="0"/>
          </a:p>
        </p:txBody>
      </p:sp>
      <p:sp>
        <p:nvSpPr>
          <p:cNvPr id="6" name="Content Placeholder 1"/>
          <p:cNvSpPr>
            <a:spLocks noGrp="1"/>
          </p:cNvSpPr>
          <p:nvPr>
            <p:ph sz="quarter" idx="10"/>
          </p:nvPr>
        </p:nvSpPr>
        <p:spPr>
          <a:xfrm>
            <a:off x="467544" y="1628800"/>
            <a:ext cx="8352928" cy="1656184"/>
          </a:xfrm>
        </p:spPr>
        <p:txBody>
          <a:bodyPr/>
          <a:lstStyle/>
          <a:p>
            <a:r>
              <a:rPr lang="en-GB" sz="2000" dirty="0" smtClean="0"/>
              <a:t>Essex </a:t>
            </a:r>
            <a:r>
              <a:rPr lang="en-GB" sz="2000" dirty="0" smtClean="0"/>
              <a:t>County Council is a large Local </a:t>
            </a:r>
            <a:r>
              <a:rPr lang="en-GB" sz="2000" dirty="0" smtClean="0"/>
              <a:t>Authority serving 1.75 million citizens and working from 123 different sites across the county.  </a:t>
            </a:r>
            <a:r>
              <a:rPr lang="en-GB" sz="2000" dirty="0" smtClean="0"/>
              <a:t>In compiling our 1</a:t>
            </a:r>
            <a:r>
              <a:rPr lang="en-GB" sz="2000" baseline="30000" dirty="0" smtClean="0"/>
              <a:t>st</a:t>
            </a:r>
            <a:r>
              <a:rPr lang="en-GB" sz="2000" dirty="0" smtClean="0"/>
              <a:t> Records of Processing Activities Database (ROPA) we listed:</a:t>
            </a:r>
          </a:p>
          <a:p>
            <a:endParaRPr lang="en-GB" sz="1400" dirty="0" smtClean="0"/>
          </a:p>
          <a:p>
            <a:r>
              <a:rPr lang="en-GB" sz="2000" dirty="0" smtClean="0"/>
              <a:t>3310  </a:t>
            </a:r>
            <a:r>
              <a:rPr lang="en-GB" sz="2000" dirty="0" smtClean="0"/>
              <a:t>Information Assets</a:t>
            </a:r>
          </a:p>
          <a:p>
            <a:r>
              <a:rPr lang="en-GB" sz="2000" dirty="0"/>
              <a:t>3750</a:t>
            </a:r>
            <a:r>
              <a:rPr lang="en-GB" sz="2000" dirty="0" smtClean="0"/>
              <a:t>  Data Flows</a:t>
            </a:r>
          </a:p>
          <a:p>
            <a:pPr marL="342900" indent="-342900">
              <a:buAutoNum type="arabicPlain" startAt="370"/>
            </a:pPr>
            <a:r>
              <a:rPr lang="en-GB" sz="2000" dirty="0" smtClean="0"/>
              <a:t>    Information Asset Owners and </a:t>
            </a:r>
            <a:r>
              <a:rPr lang="en-GB" sz="2000" dirty="0" smtClean="0"/>
              <a:t>Managers</a:t>
            </a:r>
            <a:endParaRPr lang="en-GB" sz="2000" dirty="0" smtClean="0"/>
          </a:p>
        </p:txBody>
      </p:sp>
      <p:sp>
        <p:nvSpPr>
          <p:cNvPr id="7" name="TextBox 6"/>
          <p:cNvSpPr txBox="1"/>
          <p:nvPr/>
        </p:nvSpPr>
        <p:spPr>
          <a:xfrm>
            <a:off x="441069" y="4725144"/>
            <a:ext cx="8208912" cy="1323439"/>
          </a:xfrm>
          <a:prstGeom prst="rect">
            <a:avLst/>
          </a:prstGeom>
          <a:noFill/>
        </p:spPr>
        <p:txBody>
          <a:bodyPr wrap="square" rtlCol="0">
            <a:spAutoFit/>
          </a:bodyPr>
          <a:lstStyle/>
          <a:p>
            <a:r>
              <a:rPr lang="en-GB" sz="2000" dirty="0">
                <a:latin typeface="+mn-lt"/>
              </a:rPr>
              <a:t>We are now on our 3rd iteration of Information Mapping </a:t>
            </a:r>
            <a:r>
              <a:rPr lang="en-GB" sz="2000" dirty="0" smtClean="0">
                <a:latin typeface="+mn-lt"/>
              </a:rPr>
              <a:t>(and our 3</a:t>
            </a:r>
            <a:r>
              <a:rPr lang="en-GB" sz="2000" baseline="30000" dirty="0" smtClean="0">
                <a:latin typeface="+mn-lt"/>
              </a:rPr>
              <a:t>rd</a:t>
            </a:r>
            <a:r>
              <a:rPr lang="en-GB" sz="2000" dirty="0" smtClean="0">
                <a:latin typeface="+mn-lt"/>
              </a:rPr>
              <a:t> database) to </a:t>
            </a:r>
            <a:r>
              <a:rPr lang="en-GB" sz="2000" dirty="0">
                <a:latin typeface="+mn-lt"/>
              </a:rPr>
              <a:t>refresh the </a:t>
            </a:r>
            <a:r>
              <a:rPr lang="en-GB" sz="2000" dirty="0" smtClean="0">
                <a:latin typeface="+mn-lt"/>
              </a:rPr>
              <a:t>data, with many more flows being identified throughout the journey.</a:t>
            </a:r>
            <a:endParaRPr lang="en-GB" sz="2000" dirty="0">
              <a:latin typeface="+mn-lt"/>
            </a:endParaRPr>
          </a:p>
          <a:p>
            <a:endParaRPr lang="en-GB" sz="2000" dirty="0" smtClean="0">
              <a:latin typeface="+mn-lt"/>
            </a:endParaRPr>
          </a:p>
        </p:txBody>
      </p:sp>
    </p:spTree>
    <p:extLst>
      <p:ext uri="{BB962C8B-B14F-4D97-AF65-F5344CB8AC3E}">
        <p14:creationId xmlns:p14="http://schemas.microsoft.com/office/powerpoint/2010/main" val="24276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55576" y="1484784"/>
            <a:ext cx="7704856" cy="4176464"/>
          </a:xfrm>
        </p:spPr>
        <p:txBody>
          <a:bodyPr/>
          <a:lstStyle/>
          <a:p>
            <a:pPr marL="0" indent="0">
              <a:buNone/>
            </a:pPr>
            <a:r>
              <a:rPr lang="en-GB" sz="2000" dirty="0" smtClean="0"/>
              <a:t>You have to know what you already have in terms of personal data, and what you are doing with it, before you can start implementing GDPR elements.  This is best achieved by:</a:t>
            </a:r>
          </a:p>
          <a:p>
            <a:pPr marL="0" indent="0">
              <a:buNone/>
            </a:pPr>
            <a:endParaRPr lang="en-GB" sz="2000" dirty="0" smtClean="0"/>
          </a:p>
          <a:p>
            <a:pPr marL="0" indent="0">
              <a:buNone/>
            </a:pPr>
            <a:endParaRPr lang="en-GB" sz="2000" dirty="0"/>
          </a:p>
          <a:p>
            <a:pPr marL="0" indent="0">
              <a:buNone/>
            </a:pPr>
            <a:r>
              <a:rPr lang="en-GB" sz="2000" dirty="0" smtClean="0"/>
              <a:t>Create or review your </a:t>
            </a:r>
            <a:r>
              <a:rPr lang="en-GB" sz="2000" b="1" dirty="0" smtClean="0"/>
              <a:t>Information Asset Register</a:t>
            </a:r>
            <a:r>
              <a:rPr lang="en-GB" sz="2000" dirty="0" smtClean="0"/>
              <a:t>, ensuring its completeness and accuracy</a:t>
            </a:r>
          </a:p>
          <a:p>
            <a:pPr marL="457200" lvl="1" indent="0">
              <a:buNone/>
            </a:pPr>
            <a:endParaRPr lang="en-GB" sz="2400" b="1" dirty="0"/>
          </a:p>
        </p:txBody>
      </p:sp>
      <p:sp>
        <p:nvSpPr>
          <p:cNvPr id="3" name="Title 2"/>
          <p:cNvSpPr>
            <a:spLocks noGrp="1"/>
          </p:cNvSpPr>
          <p:nvPr>
            <p:ph type="title"/>
          </p:nvPr>
        </p:nvSpPr>
        <p:spPr/>
        <p:txBody>
          <a:bodyPr/>
          <a:lstStyle/>
          <a:p>
            <a:r>
              <a:rPr lang="en-GB" dirty="0" smtClean="0"/>
              <a:t>Where to start? </a:t>
            </a:r>
            <a:endParaRPr lang="en-GB" dirty="0"/>
          </a:p>
        </p:txBody>
      </p:sp>
      <p:pic>
        <p:nvPicPr>
          <p:cNvPr id="5" name="Picture 2" descr="Image result for head scr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89040"/>
            <a:ext cx="1883296" cy="268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43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95536" y="1340768"/>
            <a:ext cx="4032448" cy="5256584"/>
          </a:xfrm>
          <a:ln w="12700">
            <a:solidFill>
              <a:schemeClr val="accent1"/>
            </a:solidFill>
          </a:ln>
        </p:spPr>
        <p:txBody>
          <a:bodyPr/>
          <a:lstStyle/>
          <a:p>
            <a:pPr marL="0" indent="0">
              <a:buNone/>
            </a:pPr>
            <a:endParaRPr lang="en-GB" b="1" dirty="0" smtClean="0"/>
          </a:p>
          <a:p>
            <a:pPr marL="0" indent="0">
              <a:buNone/>
            </a:pPr>
            <a:r>
              <a:rPr lang="en-GB" b="1" dirty="0" smtClean="0"/>
              <a:t>Essential </a:t>
            </a:r>
            <a:r>
              <a:rPr lang="en-GB" b="1" dirty="0" smtClean="0"/>
              <a:t>Data to compile</a:t>
            </a:r>
          </a:p>
          <a:p>
            <a:pPr lvl="1"/>
            <a:r>
              <a:rPr lang="en-GB" dirty="0" smtClean="0"/>
              <a:t>Unique ID</a:t>
            </a:r>
          </a:p>
          <a:p>
            <a:pPr lvl="1"/>
            <a:r>
              <a:rPr lang="en-GB" dirty="0" smtClean="0"/>
              <a:t>Asset Format </a:t>
            </a:r>
            <a:r>
              <a:rPr lang="en-GB" sz="1400" dirty="0" smtClean="0"/>
              <a:t>(system, paper record, digital record etc.)</a:t>
            </a:r>
            <a:endParaRPr lang="en-GB" sz="1400" dirty="0"/>
          </a:p>
          <a:p>
            <a:pPr lvl="1"/>
            <a:r>
              <a:rPr lang="en-GB" dirty="0"/>
              <a:t>Asset </a:t>
            </a:r>
            <a:r>
              <a:rPr lang="en-GB" dirty="0" smtClean="0"/>
              <a:t>Name</a:t>
            </a:r>
          </a:p>
          <a:p>
            <a:pPr lvl="1"/>
            <a:r>
              <a:rPr lang="en-GB" dirty="0" smtClean="0"/>
              <a:t>Asset Description</a:t>
            </a:r>
          </a:p>
          <a:p>
            <a:pPr lvl="1"/>
            <a:r>
              <a:rPr lang="en-GB" dirty="0" smtClean="0"/>
              <a:t>Asset Owner</a:t>
            </a:r>
          </a:p>
          <a:p>
            <a:pPr lvl="1"/>
            <a:r>
              <a:rPr lang="en-GB" dirty="0" smtClean="0"/>
              <a:t>Asset Classification</a:t>
            </a:r>
          </a:p>
          <a:p>
            <a:pPr lvl="1"/>
            <a:r>
              <a:rPr lang="en-GB" dirty="0" smtClean="0"/>
              <a:t>Applicable Retention Period</a:t>
            </a:r>
          </a:p>
          <a:p>
            <a:pPr lvl="1"/>
            <a:r>
              <a:rPr lang="en-GB" dirty="0" smtClean="0"/>
              <a:t>Asset Status </a:t>
            </a:r>
            <a:r>
              <a:rPr lang="en-GB" sz="1400" dirty="0"/>
              <a:t>(active, inactive </a:t>
            </a:r>
            <a:r>
              <a:rPr lang="en-GB" sz="1400" dirty="0" smtClean="0"/>
              <a:t>etc.)</a:t>
            </a:r>
          </a:p>
          <a:p>
            <a:pPr lvl="1"/>
            <a:r>
              <a:rPr lang="en-GB" dirty="0"/>
              <a:t>Date Discontinued</a:t>
            </a:r>
          </a:p>
        </p:txBody>
      </p:sp>
      <p:sp>
        <p:nvSpPr>
          <p:cNvPr id="3" name="Title 2"/>
          <p:cNvSpPr>
            <a:spLocks noGrp="1"/>
          </p:cNvSpPr>
          <p:nvPr>
            <p:ph type="title"/>
          </p:nvPr>
        </p:nvSpPr>
        <p:spPr/>
        <p:txBody>
          <a:bodyPr/>
          <a:lstStyle/>
          <a:p>
            <a:r>
              <a:rPr lang="en-GB" dirty="0" smtClean="0"/>
              <a:t>Information Asset Registers</a:t>
            </a:r>
            <a:endParaRPr lang="en-GB" dirty="0"/>
          </a:p>
        </p:txBody>
      </p:sp>
      <p:sp>
        <p:nvSpPr>
          <p:cNvPr id="4" name="Content Placeholder 3"/>
          <p:cNvSpPr>
            <a:spLocks noGrp="1"/>
          </p:cNvSpPr>
          <p:nvPr>
            <p:ph sz="quarter" idx="13"/>
          </p:nvPr>
        </p:nvSpPr>
        <p:spPr>
          <a:xfrm>
            <a:off x="4572000" y="1340768"/>
            <a:ext cx="4032448" cy="5256584"/>
          </a:xfrm>
          <a:ln w="12700">
            <a:solidFill>
              <a:schemeClr val="accent1"/>
            </a:solidFill>
          </a:ln>
        </p:spPr>
        <p:txBody>
          <a:bodyPr/>
          <a:lstStyle/>
          <a:p>
            <a:pPr marL="0" indent="0">
              <a:buNone/>
            </a:pPr>
            <a:endParaRPr lang="en-GB" b="1" dirty="0" smtClean="0"/>
          </a:p>
          <a:p>
            <a:pPr marL="0" indent="0">
              <a:buNone/>
            </a:pPr>
            <a:r>
              <a:rPr lang="en-GB" b="1" dirty="0" smtClean="0"/>
              <a:t>Additional/optional </a:t>
            </a:r>
            <a:r>
              <a:rPr lang="en-GB" b="1" dirty="0" smtClean="0"/>
              <a:t>data to add value</a:t>
            </a:r>
          </a:p>
          <a:p>
            <a:pPr lvl="1"/>
            <a:r>
              <a:rPr lang="en-GB" dirty="0" smtClean="0"/>
              <a:t>Business Area</a:t>
            </a:r>
          </a:p>
          <a:p>
            <a:pPr lvl="1"/>
            <a:r>
              <a:rPr lang="en-GB" dirty="0" smtClean="0"/>
              <a:t>Team Name</a:t>
            </a:r>
          </a:p>
          <a:p>
            <a:pPr lvl="1"/>
            <a:r>
              <a:rPr lang="en-GB" dirty="0" smtClean="0"/>
              <a:t>Alternative Asset Names</a:t>
            </a:r>
          </a:p>
          <a:p>
            <a:pPr lvl="1"/>
            <a:r>
              <a:rPr lang="en-GB" dirty="0" smtClean="0"/>
              <a:t>Asset Manager</a:t>
            </a:r>
          </a:p>
          <a:p>
            <a:pPr lvl="1"/>
            <a:r>
              <a:rPr lang="en-GB" dirty="0" smtClean="0"/>
              <a:t>Asset Location, </a:t>
            </a:r>
            <a:r>
              <a:rPr lang="en-GB" sz="1400" dirty="0"/>
              <a:t>e.g. which Systems (Apps/Storage</a:t>
            </a:r>
            <a:r>
              <a:rPr lang="en-GB" sz="1400" dirty="0" smtClean="0"/>
              <a:t>)</a:t>
            </a:r>
          </a:p>
          <a:p>
            <a:pPr lvl="1"/>
            <a:r>
              <a:rPr lang="en-GB" dirty="0"/>
              <a:t>Third Party Access</a:t>
            </a:r>
          </a:p>
          <a:p>
            <a:pPr lvl="1"/>
            <a:r>
              <a:rPr lang="en-GB" dirty="0"/>
              <a:t>Risk rating</a:t>
            </a:r>
          </a:p>
          <a:p>
            <a:pPr lvl="1"/>
            <a:r>
              <a:rPr lang="en-GB" dirty="0"/>
              <a:t>Business Continuity </a:t>
            </a:r>
            <a:r>
              <a:rPr lang="en-GB" dirty="0" smtClean="0"/>
              <a:t>contacts</a:t>
            </a:r>
          </a:p>
          <a:p>
            <a:pPr lvl="1"/>
            <a:r>
              <a:rPr lang="en-GB" dirty="0" smtClean="0"/>
              <a:t>Hosting arrangements</a:t>
            </a:r>
          </a:p>
          <a:p>
            <a:pPr lvl="1"/>
            <a:r>
              <a:rPr lang="en-GB" dirty="0" smtClean="0"/>
              <a:t>Hosting Location</a:t>
            </a:r>
            <a:endParaRPr lang="en-GB" dirty="0"/>
          </a:p>
          <a:p>
            <a:endParaRPr lang="en-GB" sz="1200" dirty="0" smtClean="0"/>
          </a:p>
          <a:p>
            <a:endParaRPr lang="en-GB" sz="1200" dirty="0"/>
          </a:p>
        </p:txBody>
      </p:sp>
    </p:spTree>
    <p:extLst>
      <p:ext uri="{BB962C8B-B14F-4D97-AF65-F5344CB8AC3E}">
        <p14:creationId xmlns:p14="http://schemas.microsoft.com/office/powerpoint/2010/main" val="32076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55576" y="1268413"/>
            <a:ext cx="7560840" cy="2952675"/>
          </a:xfrm>
        </p:spPr>
        <p:txBody>
          <a:bodyPr/>
          <a:lstStyle/>
          <a:p>
            <a:pPr marL="0" indent="0">
              <a:buNone/>
            </a:pPr>
            <a:r>
              <a:rPr lang="en-GB" dirty="0"/>
              <a:t>You’ll need to know where information is coming from and going to. Both in terms of from who to who but also from where in the world to where in the world. </a:t>
            </a:r>
          </a:p>
          <a:p>
            <a:pPr marL="0" indent="0">
              <a:buNone/>
            </a:pPr>
            <a:endParaRPr lang="en-GB" dirty="0"/>
          </a:p>
          <a:p>
            <a:pPr marL="0" indent="0">
              <a:buNone/>
            </a:pPr>
            <a:r>
              <a:rPr lang="en-GB" dirty="0"/>
              <a:t>You will therefore need to map </a:t>
            </a:r>
            <a:r>
              <a:rPr lang="en-GB" b="1" dirty="0"/>
              <a:t>ALL</a:t>
            </a:r>
            <a:r>
              <a:rPr lang="en-GB" dirty="0"/>
              <a:t> of your </a:t>
            </a:r>
            <a:r>
              <a:rPr lang="en-GB" b="1" dirty="0"/>
              <a:t>Personal</a:t>
            </a:r>
            <a:r>
              <a:rPr lang="en-GB" dirty="0"/>
              <a:t> </a:t>
            </a:r>
            <a:r>
              <a:rPr lang="en-GB" b="1" dirty="0"/>
              <a:t>Data Flows </a:t>
            </a:r>
            <a:r>
              <a:rPr lang="en-GB" dirty="0"/>
              <a:t>(in/out/static)</a:t>
            </a:r>
          </a:p>
          <a:p>
            <a:pPr marL="0" indent="0">
              <a:buNone/>
            </a:pPr>
            <a:endParaRPr lang="en-GB" dirty="0"/>
          </a:p>
          <a:p>
            <a:pPr marL="0" indent="0">
              <a:buNone/>
            </a:pPr>
            <a:r>
              <a:rPr lang="en-GB" dirty="0"/>
              <a:t>Pull this data together, either creating a relational database, or in smaller settings, a spreadsheet</a:t>
            </a:r>
          </a:p>
          <a:p>
            <a:pPr marL="0" indent="0">
              <a:buNone/>
            </a:pPr>
            <a:endParaRPr lang="en-GB" dirty="0"/>
          </a:p>
        </p:txBody>
      </p:sp>
      <p:sp>
        <p:nvSpPr>
          <p:cNvPr id="3" name="Title 2"/>
          <p:cNvSpPr>
            <a:spLocks noGrp="1"/>
          </p:cNvSpPr>
          <p:nvPr>
            <p:ph type="title"/>
          </p:nvPr>
        </p:nvSpPr>
        <p:spPr/>
        <p:txBody>
          <a:bodyPr/>
          <a:lstStyle/>
          <a:p>
            <a:r>
              <a:rPr lang="en-GB" dirty="0"/>
              <a:t>Where </a:t>
            </a:r>
            <a:r>
              <a:rPr lang="en-GB" dirty="0" smtClean="0"/>
              <a:t>Next?</a:t>
            </a:r>
            <a:endParaRPr lang="en-GB" dirty="0"/>
          </a:p>
        </p:txBody>
      </p:sp>
      <p:pic>
        <p:nvPicPr>
          <p:cNvPr id="3074" name="Picture 2" descr="C:\Users\lauri.almond\AppData\Local\Microsoft\Windows\Temporary Internet Files\Content.IE5\K2P20P0N\mujer_pizar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63467"/>
            <a:ext cx="3505820" cy="232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53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7054"/>
            <a:ext cx="8208144" cy="648072"/>
          </a:xfrm>
        </p:spPr>
        <p:txBody>
          <a:bodyPr/>
          <a:lstStyle/>
          <a:p>
            <a:r>
              <a:rPr lang="en-GB" dirty="0" smtClean="0"/>
              <a:t>Data Lifecycle Mapping</a:t>
            </a:r>
            <a:endParaRPr lang="en-GB" dirty="0"/>
          </a:p>
        </p:txBody>
      </p:sp>
      <p:sp>
        <p:nvSpPr>
          <p:cNvPr id="4" name="TextBox 3"/>
          <p:cNvSpPr txBox="1"/>
          <p:nvPr/>
        </p:nvSpPr>
        <p:spPr>
          <a:xfrm>
            <a:off x="251520" y="1041532"/>
            <a:ext cx="4464496" cy="5755422"/>
          </a:xfrm>
          <a:prstGeom prst="rect">
            <a:avLst/>
          </a:prstGeom>
          <a:noFill/>
          <a:ln w="12700">
            <a:solidFill>
              <a:schemeClr val="accent1"/>
            </a:solidFill>
          </a:ln>
        </p:spPr>
        <p:txBody>
          <a:bodyPr wrap="square" rtlCol="0">
            <a:spAutoFit/>
          </a:bodyPr>
          <a:lstStyle/>
          <a:p>
            <a:r>
              <a:rPr lang="en-GB" sz="1800" b="1" dirty="0">
                <a:latin typeface="+mj-lt"/>
              </a:rPr>
              <a:t>Essential Data to </a:t>
            </a:r>
            <a:r>
              <a:rPr lang="en-GB" sz="1800" b="1" dirty="0" smtClean="0">
                <a:latin typeface="+mj-lt"/>
              </a:rPr>
              <a:t>compile</a:t>
            </a:r>
            <a:endParaRPr lang="en-GB" sz="1800" dirty="0" smtClean="0">
              <a:latin typeface="+mj-lt"/>
            </a:endParaRPr>
          </a:p>
          <a:p>
            <a:pPr marL="742950" lvl="1" indent="-285750">
              <a:buFont typeface="Arial" panose="020B0604020202020204" pitchFamily="34" charset="0"/>
              <a:buChar char="•"/>
            </a:pPr>
            <a:r>
              <a:rPr lang="en-GB" sz="1800" dirty="0" smtClean="0">
                <a:latin typeface="+mn-lt"/>
              </a:rPr>
              <a:t>Unique Flow ID</a:t>
            </a:r>
            <a:endParaRPr lang="en-GB" sz="1800" dirty="0">
              <a:latin typeface="+mn-lt"/>
            </a:endParaRPr>
          </a:p>
          <a:p>
            <a:pPr marL="742950" lvl="1" indent="-285750">
              <a:buFont typeface="Arial" panose="020B0604020202020204" pitchFamily="34" charset="0"/>
              <a:buChar char="•"/>
            </a:pPr>
            <a:r>
              <a:rPr lang="en-GB" sz="1800" dirty="0" smtClean="0">
                <a:latin typeface="+mn-lt"/>
              </a:rPr>
              <a:t>Name of Flow</a:t>
            </a:r>
          </a:p>
          <a:p>
            <a:pPr marL="742950" lvl="1" indent="-285750">
              <a:buFont typeface="Arial" panose="020B0604020202020204" pitchFamily="34" charset="0"/>
              <a:buChar char="•"/>
            </a:pPr>
            <a:r>
              <a:rPr lang="en-GB" sz="1800" dirty="0" smtClean="0">
                <a:latin typeface="+mn-lt"/>
              </a:rPr>
              <a:t>Asset ID</a:t>
            </a:r>
          </a:p>
          <a:p>
            <a:pPr marL="742950" lvl="1" indent="-285750">
              <a:buFont typeface="Arial" panose="020B0604020202020204" pitchFamily="34" charset="0"/>
              <a:buChar char="•"/>
            </a:pPr>
            <a:r>
              <a:rPr lang="en-GB" sz="1800" dirty="0" smtClean="0">
                <a:latin typeface="+mn-lt"/>
              </a:rPr>
              <a:t>Inbound/Outbound/Static</a:t>
            </a:r>
          </a:p>
          <a:p>
            <a:pPr marL="742950" lvl="1" indent="-285750">
              <a:buFont typeface="Arial" panose="020B0604020202020204" pitchFamily="34" charset="0"/>
              <a:buChar char="•"/>
            </a:pPr>
            <a:r>
              <a:rPr lang="en-GB" sz="1800" dirty="0" smtClean="0">
                <a:latin typeface="+mn-lt"/>
              </a:rPr>
              <a:t>Classification</a:t>
            </a:r>
          </a:p>
          <a:p>
            <a:pPr marL="742950" lvl="1" indent="-285750">
              <a:buFont typeface="Arial" panose="020B0604020202020204" pitchFamily="34" charset="0"/>
              <a:buChar char="•"/>
            </a:pPr>
            <a:r>
              <a:rPr lang="en-GB" sz="1800" dirty="0" smtClean="0">
                <a:latin typeface="+mn-lt"/>
              </a:rPr>
              <a:t>Internal/External flow/ or both</a:t>
            </a:r>
          </a:p>
          <a:p>
            <a:pPr marL="742950" lvl="1" indent="-285750">
              <a:buFont typeface="Arial" panose="020B0604020202020204" pitchFamily="34" charset="0"/>
              <a:buChar char="•"/>
            </a:pPr>
            <a:r>
              <a:rPr lang="en-GB" sz="1800" dirty="0" smtClean="0">
                <a:latin typeface="+mn-lt"/>
              </a:rPr>
              <a:t>Article 6 Condition </a:t>
            </a:r>
            <a:r>
              <a:rPr lang="en-GB" sz="1100" dirty="0">
                <a:latin typeface="+mn-lt"/>
              </a:rPr>
              <a:t>(Sch 2)</a:t>
            </a:r>
          </a:p>
          <a:p>
            <a:pPr marL="742950" lvl="1" indent="-285750">
              <a:buFont typeface="Arial" panose="020B0604020202020204" pitchFamily="34" charset="0"/>
              <a:buChar char="•"/>
            </a:pPr>
            <a:r>
              <a:rPr lang="en-GB" sz="1800" dirty="0" smtClean="0">
                <a:latin typeface="+mn-lt"/>
              </a:rPr>
              <a:t>Article 9 Condition </a:t>
            </a:r>
            <a:r>
              <a:rPr lang="en-GB" sz="1100" dirty="0">
                <a:latin typeface="+mn-lt"/>
              </a:rPr>
              <a:t>(Sch 3</a:t>
            </a:r>
            <a:r>
              <a:rPr lang="en-GB" sz="1100" dirty="0" smtClean="0">
                <a:latin typeface="+mn-lt"/>
              </a:rPr>
              <a:t>)</a:t>
            </a:r>
          </a:p>
          <a:p>
            <a:pPr marL="742950" lvl="1" indent="-285750">
              <a:buFont typeface="Arial" panose="020B0604020202020204" pitchFamily="34" charset="0"/>
              <a:buChar char="•"/>
            </a:pPr>
            <a:r>
              <a:rPr lang="en-GB" sz="1800" dirty="0" smtClean="0">
                <a:latin typeface="+mn-lt"/>
              </a:rPr>
              <a:t>Volume </a:t>
            </a:r>
            <a:r>
              <a:rPr lang="en-GB" sz="1100" dirty="0">
                <a:latin typeface="+mn-lt"/>
              </a:rPr>
              <a:t>(Bulk/Ad hoc)</a:t>
            </a:r>
          </a:p>
          <a:p>
            <a:pPr marL="742950" lvl="1" indent="-285750">
              <a:buFont typeface="Arial" panose="020B0604020202020204" pitchFamily="34" charset="0"/>
              <a:buChar char="•"/>
            </a:pPr>
            <a:r>
              <a:rPr lang="en-GB" sz="1800" dirty="0" smtClean="0">
                <a:latin typeface="+mn-lt"/>
              </a:rPr>
              <a:t>Frequency </a:t>
            </a:r>
            <a:r>
              <a:rPr lang="en-GB" sz="1100" dirty="0" smtClean="0">
                <a:latin typeface="+mn-lt"/>
              </a:rPr>
              <a:t>(Daily/Monthly/Quarterly/Annually/ As &amp; When)</a:t>
            </a:r>
          </a:p>
          <a:p>
            <a:pPr marL="742950" lvl="1" indent="-285750">
              <a:buFont typeface="Arial" panose="020B0604020202020204" pitchFamily="34" charset="0"/>
              <a:buChar char="•"/>
            </a:pPr>
            <a:r>
              <a:rPr lang="en-GB" sz="1800" dirty="0">
                <a:latin typeface="+mn-lt"/>
              </a:rPr>
              <a:t>Recipients</a:t>
            </a:r>
            <a:r>
              <a:rPr lang="en-GB" sz="1100" dirty="0" smtClean="0">
                <a:latin typeface="+mn-lt"/>
              </a:rPr>
              <a:t> (Internal/external/who/where/outside EEA)</a:t>
            </a:r>
          </a:p>
          <a:p>
            <a:pPr marL="742950" lvl="1" indent="-285750">
              <a:buFont typeface="Arial" panose="020B0604020202020204" pitchFamily="34" charset="0"/>
              <a:buChar char="•"/>
            </a:pPr>
            <a:r>
              <a:rPr lang="en-GB" sz="1800" dirty="0">
                <a:latin typeface="+mn-lt"/>
              </a:rPr>
              <a:t>Transfer Method </a:t>
            </a:r>
            <a:r>
              <a:rPr lang="en-GB" sz="1100" dirty="0" smtClean="0">
                <a:latin typeface="+mn-lt"/>
              </a:rPr>
              <a:t>(Auto/Manual/Email/Fax/Post/SMS/Social Media)</a:t>
            </a:r>
          </a:p>
          <a:p>
            <a:pPr marL="742950" lvl="1" indent="-285750">
              <a:buFont typeface="Arial" panose="020B0604020202020204" pitchFamily="34" charset="0"/>
              <a:buChar char="•"/>
            </a:pPr>
            <a:r>
              <a:rPr lang="en-GB" sz="1800" dirty="0">
                <a:latin typeface="+mn-lt"/>
              </a:rPr>
              <a:t>Controls </a:t>
            </a:r>
            <a:r>
              <a:rPr lang="en-GB" sz="1100" dirty="0" smtClean="0">
                <a:latin typeface="+mn-lt"/>
              </a:rPr>
              <a:t>(Encryption/PIA/Privacy Notices/ISP/Contract</a:t>
            </a:r>
            <a:r>
              <a:rPr lang="en-GB" sz="1100" dirty="0" smtClean="0">
                <a:latin typeface="+mn-lt"/>
              </a:rPr>
              <a:t>)</a:t>
            </a:r>
          </a:p>
          <a:p>
            <a:pPr marL="742950" lvl="1" indent="-285750">
              <a:buFont typeface="Arial" panose="020B0604020202020204" pitchFamily="34" charset="0"/>
              <a:buChar char="•"/>
            </a:pPr>
            <a:r>
              <a:rPr lang="en-GB" sz="1800" dirty="0">
                <a:latin typeface="+mn-lt"/>
              </a:rPr>
              <a:t>Security Incident </a:t>
            </a:r>
            <a:r>
              <a:rPr lang="en-GB" sz="1800" dirty="0">
                <a:latin typeface="+mn-lt"/>
              </a:rPr>
              <a:t>References</a:t>
            </a:r>
          </a:p>
          <a:p>
            <a:pPr marL="742950" lvl="1" indent="-285750">
              <a:buFont typeface="Arial" panose="020B0604020202020204" pitchFamily="34" charset="0"/>
              <a:buChar char="•"/>
            </a:pPr>
            <a:r>
              <a:rPr lang="en-GB" sz="1800" dirty="0">
                <a:latin typeface="+mn-lt"/>
              </a:rPr>
              <a:t>Risk </a:t>
            </a:r>
            <a:r>
              <a:rPr lang="en-GB" sz="1800" dirty="0" smtClean="0">
                <a:latin typeface="+mn-lt"/>
              </a:rPr>
              <a:t>Rating</a:t>
            </a:r>
          </a:p>
          <a:p>
            <a:pPr marL="742950" lvl="1" indent="-285750">
              <a:buFont typeface="Arial" panose="020B0604020202020204" pitchFamily="34" charset="0"/>
              <a:buChar char="•"/>
            </a:pPr>
            <a:r>
              <a:rPr lang="en-GB" sz="1800" dirty="0" smtClean="0">
                <a:latin typeface="+mn-lt"/>
              </a:rPr>
              <a:t>Review status</a:t>
            </a:r>
          </a:p>
          <a:p>
            <a:pPr marL="742950" lvl="1" indent="-285750">
              <a:buFont typeface="Arial" panose="020B0604020202020204" pitchFamily="34" charset="0"/>
              <a:buChar char="•"/>
            </a:pPr>
            <a:r>
              <a:rPr lang="en-GB" sz="1800" dirty="0" smtClean="0">
                <a:latin typeface="+mn-lt"/>
              </a:rPr>
              <a:t>Data </a:t>
            </a:r>
            <a:r>
              <a:rPr lang="en-GB" sz="1800" dirty="0" smtClean="0">
                <a:latin typeface="+mn-lt"/>
              </a:rPr>
              <a:t>Controller/Processor</a:t>
            </a:r>
          </a:p>
        </p:txBody>
      </p:sp>
      <p:sp>
        <p:nvSpPr>
          <p:cNvPr id="5" name="TextBox 4"/>
          <p:cNvSpPr txBox="1"/>
          <p:nvPr/>
        </p:nvSpPr>
        <p:spPr>
          <a:xfrm>
            <a:off x="4860032" y="1041532"/>
            <a:ext cx="4032448" cy="5755422"/>
          </a:xfrm>
          <a:prstGeom prst="rect">
            <a:avLst/>
          </a:prstGeom>
          <a:noFill/>
          <a:ln w="12700">
            <a:solidFill>
              <a:schemeClr val="accent1"/>
            </a:solidFill>
          </a:ln>
        </p:spPr>
        <p:txBody>
          <a:bodyPr wrap="square" rtlCol="0">
            <a:spAutoFit/>
          </a:bodyPr>
          <a:lstStyle/>
          <a:p>
            <a:r>
              <a:rPr lang="en-GB" sz="1800" b="1" dirty="0" smtClean="0">
                <a:latin typeface="+mj-lt"/>
              </a:rPr>
              <a:t>Additional/optional </a:t>
            </a:r>
            <a:r>
              <a:rPr lang="en-GB" sz="1800" b="1" dirty="0">
                <a:latin typeface="+mj-lt"/>
              </a:rPr>
              <a:t>data to add value</a:t>
            </a:r>
          </a:p>
          <a:p>
            <a:pPr marL="742950" lvl="1" indent="-285750">
              <a:buFont typeface="Arial" panose="020B0604020202020204" pitchFamily="34" charset="0"/>
              <a:buChar char="•"/>
            </a:pPr>
            <a:r>
              <a:rPr lang="en-GB" sz="1800" dirty="0" smtClean="0">
                <a:latin typeface="+mn-lt"/>
              </a:rPr>
              <a:t>Hyperlink to relevant contract/ISP/MoU </a:t>
            </a:r>
            <a:r>
              <a:rPr lang="en-GB" sz="1100" dirty="0">
                <a:latin typeface="+mn-lt"/>
              </a:rPr>
              <a:t>(inc. start and end dates)</a:t>
            </a:r>
          </a:p>
          <a:p>
            <a:pPr marL="742950" lvl="1" indent="-285750">
              <a:buFont typeface="Arial" panose="020B0604020202020204" pitchFamily="34" charset="0"/>
              <a:buChar char="•"/>
            </a:pPr>
            <a:r>
              <a:rPr lang="en-GB" sz="1800" dirty="0" smtClean="0">
                <a:latin typeface="+mn-lt"/>
              </a:rPr>
              <a:t>Hyperlink to relevant privacy notice</a:t>
            </a:r>
          </a:p>
          <a:p>
            <a:pPr marL="742950" lvl="1" indent="-285750">
              <a:buFont typeface="Arial" panose="020B0604020202020204" pitchFamily="34" charset="0"/>
              <a:buChar char="•"/>
            </a:pPr>
            <a:r>
              <a:rPr lang="en-GB" sz="1800" dirty="0" smtClean="0">
                <a:latin typeface="+mn-lt"/>
              </a:rPr>
              <a:t>Hyperlink to PIAs</a:t>
            </a:r>
          </a:p>
          <a:p>
            <a:pPr marL="742950" lvl="1" indent="-285750">
              <a:buFont typeface="Arial" panose="020B0604020202020204" pitchFamily="34" charset="0"/>
              <a:buChar char="•"/>
            </a:pPr>
            <a:r>
              <a:rPr lang="en-GB" sz="1800" dirty="0" smtClean="0">
                <a:latin typeface="+mn-lt"/>
              </a:rPr>
              <a:t>Adequacy Decisions/BCRules</a:t>
            </a:r>
          </a:p>
          <a:p>
            <a:pPr marL="742950" lvl="1" indent="-285750">
              <a:buFont typeface="Arial" panose="020B0604020202020204" pitchFamily="34" charset="0"/>
              <a:buChar char="•"/>
            </a:pPr>
            <a:r>
              <a:rPr lang="en-GB" sz="1800" dirty="0" smtClean="0">
                <a:latin typeface="+mn-lt"/>
              </a:rPr>
              <a:t>Article 49 condition </a:t>
            </a:r>
            <a:r>
              <a:rPr lang="en-GB" sz="1100" dirty="0">
                <a:latin typeface="+mn-lt"/>
              </a:rPr>
              <a:t>(outside EEA)</a:t>
            </a:r>
          </a:p>
          <a:p>
            <a:pPr marL="742950" lvl="1" indent="-285750">
              <a:buFont typeface="Arial" panose="020B0604020202020204" pitchFamily="34" charset="0"/>
              <a:buChar char="•"/>
            </a:pPr>
            <a:r>
              <a:rPr lang="en-GB" sz="1800" dirty="0" smtClean="0">
                <a:latin typeface="+mn-lt"/>
              </a:rPr>
              <a:t>DPA 18 Schedule </a:t>
            </a:r>
            <a:r>
              <a:rPr lang="en-GB" sz="1100" dirty="0">
                <a:latin typeface="+mn-lt"/>
              </a:rPr>
              <a:t>(Employment and Crime Data</a:t>
            </a:r>
            <a:r>
              <a:rPr lang="en-GB" sz="1100" dirty="0" smtClean="0">
                <a:latin typeface="+mn-lt"/>
              </a:rPr>
              <a:t>)</a:t>
            </a:r>
          </a:p>
          <a:p>
            <a:pPr marL="742950" lvl="1" indent="-285750">
              <a:buFont typeface="Arial" panose="020B0604020202020204" pitchFamily="34" charset="0"/>
              <a:buChar char="•"/>
            </a:pPr>
            <a:r>
              <a:rPr lang="en-GB" sz="1800" dirty="0">
                <a:latin typeface="+mn-lt"/>
              </a:rPr>
              <a:t>Additional Consent data </a:t>
            </a:r>
            <a:r>
              <a:rPr lang="en-GB" sz="1100" dirty="0" smtClean="0">
                <a:latin typeface="+mn-lt"/>
              </a:rPr>
              <a:t>(internal/3</a:t>
            </a:r>
            <a:r>
              <a:rPr lang="en-GB" sz="1100" baseline="30000" dirty="0" smtClean="0">
                <a:latin typeface="+mn-lt"/>
              </a:rPr>
              <a:t>rd</a:t>
            </a:r>
            <a:r>
              <a:rPr lang="en-GB" sz="1100" dirty="0" smtClean="0">
                <a:latin typeface="+mn-lt"/>
              </a:rPr>
              <a:t> Party/Marketing)</a:t>
            </a:r>
          </a:p>
          <a:p>
            <a:pPr marL="742950" lvl="1" indent="-285750">
              <a:buFont typeface="Arial" panose="020B0604020202020204" pitchFamily="34" charset="0"/>
              <a:buChar char="•"/>
            </a:pPr>
            <a:r>
              <a:rPr lang="en-GB" sz="1800" dirty="0">
                <a:latin typeface="+mn-lt"/>
              </a:rPr>
              <a:t>PCI </a:t>
            </a:r>
            <a:r>
              <a:rPr lang="en-GB" sz="1800" dirty="0" smtClean="0">
                <a:latin typeface="+mn-lt"/>
              </a:rPr>
              <a:t>compliance</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endParaRPr lang="en-GB" sz="1100" dirty="0">
              <a:latin typeface="+mn-lt"/>
            </a:endParaRPr>
          </a:p>
          <a:p>
            <a:pPr marL="285750" indent="-285750">
              <a:buFont typeface="Arial" panose="020B0604020202020204" pitchFamily="34" charset="0"/>
              <a:buChar char="•"/>
            </a:pPr>
            <a:endParaRPr lang="en-GB" sz="1800" dirty="0" smtClean="0">
              <a:latin typeface="+mn-lt"/>
            </a:endParaRPr>
          </a:p>
          <a:p>
            <a:endParaRPr lang="en-GB" sz="1800" dirty="0" smtClean="0">
              <a:latin typeface="+mn-lt"/>
            </a:endParaRPr>
          </a:p>
          <a:p>
            <a:endParaRPr lang="en-GB" sz="1800" dirty="0">
              <a:latin typeface="+mn-lt"/>
            </a:endParaRPr>
          </a:p>
          <a:p>
            <a:endParaRPr lang="en-GB" sz="1800" dirty="0" smtClean="0">
              <a:latin typeface="+mn-lt"/>
            </a:endParaRPr>
          </a:p>
          <a:p>
            <a:pPr marL="285750" indent="-285750">
              <a:buFont typeface="Arial" panose="020B0604020202020204" pitchFamily="34" charset="0"/>
              <a:buChar char="•"/>
            </a:pPr>
            <a:endParaRPr lang="en-GB" sz="1800" dirty="0">
              <a:latin typeface="+mn-lt"/>
            </a:endParaRPr>
          </a:p>
        </p:txBody>
      </p:sp>
    </p:spTree>
    <p:extLst>
      <p:ext uri="{BB962C8B-B14F-4D97-AF65-F5344CB8AC3E}">
        <p14:creationId xmlns:p14="http://schemas.microsoft.com/office/powerpoint/2010/main" val="130776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700808"/>
            <a:ext cx="7632848" cy="3744416"/>
          </a:xfrm>
        </p:spPr>
        <p:txBody>
          <a:bodyPr/>
          <a:lstStyle/>
          <a:p>
            <a:pPr marL="0" indent="0">
              <a:buNone/>
            </a:pPr>
            <a:r>
              <a:rPr lang="en-GB" dirty="0"/>
              <a:t>Add in the remaining elements required under Article 30 to produce your full </a:t>
            </a:r>
            <a:r>
              <a:rPr lang="en-GB" b="1" dirty="0"/>
              <a:t>Records of Processing </a:t>
            </a:r>
            <a:r>
              <a:rPr lang="en-GB" b="1" dirty="0" smtClean="0"/>
              <a:t>Activity, e.g. </a:t>
            </a:r>
          </a:p>
          <a:p>
            <a:pPr marL="0" indent="0">
              <a:buNone/>
            </a:pPr>
            <a:endParaRPr lang="en-GB" b="1" dirty="0" smtClean="0"/>
          </a:p>
          <a:p>
            <a:pPr lvl="1"/>
            <a:r>
              <a:rPr lang="en-GB" sz="1800" dirty="0" smtClean="0"/>
              <a:t>Details </a:t>
            </a:r>
            <a:r>
              <a:rPr lang="en-GB" sz="1800" dirty="0"/>
              <a:t>of the Data Controller and DPO</a:t>
            </a:r>
          </a:p>
          <a:p>
            <a:pPr lvl="1"/>
            <a:r>
              <a:rPr lang="en-GB" sz="1800" dirty="0"/>
              <a:t>Purpose of processing</a:t>
            </a:r>
          </a:p>
          <a:p>
            <a:pPr lvl="1"/>
            <a:r>
              <a:rPr lang="en-GB" sz="1800" dirty="0"/>
              <a:t>Categories of Data, Recipients and subjects</a:t>
            </a:r>
          </a:p>
          <a:p>
            <a:pPr marL="0" indent="0">
              <a:buNone/>
            </a:pPr>
            <a:endParaRPr lang="en-GB" dirty="0" smtClean="0"/>
          </a:p>
          <a:p>
            <a:pPr marL="0" indent="0">
              <a:buNone/>
            </a:pPr>
            <a:endParaRPr lang="en-GB" dirty="0"/>
          </a:p>
        </p:txBody>
      </p:sp>
      <p:sp>
        <p:nvSpPr>
          <p:cNvPr id="3" name="Title 2"/>
          <p:cNvSpPr>
            <a:spLocks noGrp="1"/>
          </p:cNvSpPr>
          <p:nvPr>
            <p:ph type="title"/>
          </p:nvPr>
        </p:nvSpPr>
        <p:spPr>
          <a:xfrm>
            <a:off x="467544" y="764704"/>
            <a:ext cx="8208144" cy="648072"/>
          </a:xfrm>
        </p:spPr>
        <p:txBody>
          <a:bodyPr/>
          <a:lstStyle/>
          <a:p>
            <a:r>
              <a:rPr lang="en-GB" dirty="0" smtClean="0"/>
              <a:t>And finally…………………</a:t>
            </a:r>
            <a:endParaRPr lang="en-GB" dirty="0"/>
          </a:p>
        </p:txBody>
      </p:sp>
      <p:pic>
        <p:nvPicPr>
          <p:cNvPr id="2050" name="Picture 2" descr="C:\Users\lauri.almond\AppData\Local\Microsoft\Windows\Temporary Internet Files\Content.IE5\0DGT8ZJJ\homer_wooho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140968"/>
            <a:ext cx="299085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243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522</TotalTime>
  <Words>1364</Words>
  <Application>Microsoft Office PowerPoint</Application>
  <PresentationFormat>On-screen Show (4:3)</PresentationFormat>
  <Paragraphs>200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vt:lpstr>
      <vt:lpstr>Practical Tips on Records of Processing Activities and Data Protection Impact Assessments</vt:lpstr>
      <vt:lpstr>Content</vt:lpstr>
      <vt:lpstr>Some scene setting</vt:lpstr>
      <vt:lpstr>Some scene setting</vt:lpstr>
      <vt:lpstr>Where to start? </vt:lpstr>
      <vt:lpstr>Information Asset Registers</vt:lpstr>
      <vt:lpstr>Where Next?</vt:lpstr>
      <vt:lpstr>Data Lifecycle Mapping</vt:lpstr>
      <vt:lpstr>And finally…………………</vt:lpstr>
      <vt:lpstr>Ta dah!</vt:lpstr>
      <vt:lpstr>Our lessons learned</vt:lpstr>
      <vt:lpstr>What issues have you experienced in building your ROPA?</vt:lpstr>
      <vt:lpstr>Data Protection Impact Assessments</vt:lpstr>
      <vt:lpstr>Requirements</vt:lpstr>
      <vt:lpstr>Prior Consultation</vt:lpstr>
      <vt:lpstr>Typical DPIA headings</vt:lpstr>
      <vt:lpstr>Typical DPIA headings – Contd.</vt:lpstr>
      <vt:lpstr>Typical DPIA headings – Contd.</vt:lpstr>
      <vt:lpstr>Our lessons Learned</vt:lpstr>
      <vt:lpstr>PowerPoint Presentation</vt:lpstr>
      <vt:lpstr>And finally ………………</vt:lpstr>
    </vt:vector>
  </TitlesOfParts>
  <Company>Essex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Tips on Records of Processing Activities and Data Protection Impact Assessments</dc:title>
  <dc:creator>lauri.almond</dc:creator>
  <cp:lastModifiedBy>lauri.almond</cp:lastModifiedBy>
  <cp:revision>44</cp:revision>
  <dcterms:created xsi:type="dcterms:W3CDTF">2017-12-21T11:21:18Z</dcterms:created>
  <dcterms:modified xsi:type="dcterms:W3CDTF">2018-01-11T11:22:15Z</dcterms:modified>
  <cp:version>1</cp:version>
</cp:coreProperties>
</file>