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77" r:id="rId5"/>
    <p:sldId id="278" r:id="rId6"/>
    <p:sldId id="281" r:id="rId7"/>
    <p:sldId id="279" r:id="rId8"/>
    <p:sldId id="282" r:id="rId9"/>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D59B5A-993D-B863-B0CE-2074AC832EF1}" name="Megin Gauntlett" initials="MG" userId="S::megin.gauntlett@local.gov.uk::64911b74-1e4c-43cd-b606-87525afc47bb" providerId="AD"/>
  <p188:author id="{515549B7-9C89-4281-5D85-8C33B1239AA4}" name="Sam Swift" initials="SS" userId="S::Sam.Swift@local.gov.uk::bb884d9e-2886-4359-8a32-ae4aaeeb20c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E0036"/>
    <a:srgbClr val="339EA8"/>
    <a:srgbClr val="BF5742"/>
    <a:srgbClr val="635C91"/>
    <a:srgbClr val="BF5712"/>
    <a:srgbClr val="2E2659"/>
    <a:srgbClr val="FF7A26"/>
    <a:srgbClr val="910045"/>
    <a:srgbClr val="FF8F47"/>
    <a:srgbClr val="7014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C84E68-6016-41DD-B974-7415E9B090AB}" v="3" dt="2026-03-05T11:07:35.5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204" y="90"/>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717EA0C8-4886-43BA-B5B1-921DBCE04DF0}"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2075931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7EA0C8-4886-43BA-B5B1-921DBCE04DF0}"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3893953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7EA0C8-4886-43BA-B5B1-921DBCE04DF0}"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2991675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7EA0C8-4886-43BA-B5B1-921DBCE04DF0}"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3538003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17EA0C8-4886-43BA-B5B1-921DBCE04DF0}" type="datetimeFigureOut">
              <a:rPr lang="en-GB" smtClean="0"/>
              <a:t>05/03/2026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826005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17EA0C8-4886-43BA-B5B1-921DBCE04DF0}" type="datetimeFigureOut">
              <a:rPr lang="en-GB" smtClean="0"/>
              <a:t>05/03/2026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999967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7EA0C8-4886-43BA-B5B1-921DBCE04DF0}" type="datetimeFigureOut">
              <a:rPr lang="en-GB" smtClean="0"/>
              <a:t>05/03/2026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832810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7EA0C8-4886-43BA-B5B1-921DBCE04DF0}"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1480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17EA0C8-4886-43BA-B5B1-921DBCE04DF0}" type="datetimeFigureOut">
              <a:rPr lang="en-GB" smtClean="0"/>
              <a:t>05/03/2026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229107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7EA0C8-4886-43BA-B5B1-921DBCE04DF0}"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1453945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17EA0C8-4886-43BA-B5B1-921DBCE04DF0}" type="datetimeFigureOut">
              <a:rPr lang="en-GB" smtClean="0"/>
              <a:t>05/03/2026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F6ECAA-999D-412B-A19F-BE5C09B13947}" type="slidenum">
              <a:rPr lang="en-GB" smtClean="0"/>
              <a:t>‹#›</a:t>
            </a:fld>
            <a:endParaRPr lang="en-GB"/>
          </a:p>
        </p:txBody>
      </p:sp>
    </p:spTree>
    <p:extLst>
      <p:ext uri="{BB962C8B-B14F-4D97-AF65-F5344CB8AC3E}">
        <p14:creationId xmlns:p14="http://schemas.microsoft.com/office/powerpoint/2010/main" val="2534459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17EA0C8-4886-43BA-B5B1-921DBCE04DF0}" type="datetimeFigureOut">
              <a:rPr lang="en-GB" smtClean="0"/>
              <a:t>05/03/2026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DF6ECAA-999D-412B-A19F-BE5C09B13947}" type="slidenum">
              <a:rPr lang="en-GB" smtClean="0"/>
              <a:t>‹#›</a:t>
            </a:fld>
            <a:endParaRPr lang="en-GB"/>
          </a:p>
        </p:txBody>
      </p:sp>
    </p:spTree>
    <p:extLst>
      <p:ext uri="{BB962C8B-B14F-4D97-AF65-F5344CB8AC3E}">
        <p14:creationId xmlns:p14="http://schemas.microsoft.com/office/powerpoint/2010/main" val="150093412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lginform.local.gov.uk/reports/view/reports-adass/adult-social-care-infographic-underlying-source-data?mod-area=E92000001"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corner with a purple border&#10;&#10;Description automatically generated">
            <a:extLst>
              <a:ext uri="{FF2B5EF4-FFF2-40B4-BE49-F238E27FC236}">
                <a16:creationId xmlns:a16="http://schemas.microsoft.com/office/drawing/2014/main" id="{A9F69870-9DF8-8E26-1B78-3BF22475A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9" name="Rectangle 8">
            <a:extLst>
              <a:ext uri="{FF2B5EF4-FFF2-40B4-BE49-F238E27FC236}">
                <a16:creationId xmlns:a16="http://schemas.microsoft.com/office/drawing/2014/main" id="{337B955D-F0A2-472C-19EE-1B014551F6F9}"/>
              </a:ext>
            </a:extLst>
          </p:cNvPr>
          <p:cNvSpPr/>
          <p:nvPr/>
        </p:nvSpPr>
        <p:spPr>
          <a:xfrm>
            <a:off x="80149" y="362415"/>
            <a:ext cx="1581383" cy="96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1B18A6C3-4551-766C-F4E4-EE2DCECE5FC7}"/>
              </a:ext>
            </a:extLst>
          </p:cNvPr>
          <p:cNvPicPr>
            <a:picLocks noChangeAspect="1"/>
          </p:cNvPicPr>
          <p:nvPr/>
        </p:nvPicPr>
        <p:blipFill rotWithShape="1">
          <a:blip r:embed="rId3"/>
          <a:srcRect l="50569" t="35433" r="18130" b="31427"/>
          <a:stretch/>
        </p:blipFill>
        <p:spPr>
          <a:xfrm>
            <a:off x="80149" y="418569"/>
            <a:ext cx="2146610" cy="852272"/>
          </a:xfrm>
          <a:prstGeom prst="rect">
            <a:avLst/>
          </a:prstGeom>
        </p:spPr>
      </p:pic>
      <p:sp>
        <p:nvSpPr>
          <p:cNvPr id="12" name="TextBox 11">
            <a:extLst>
              <a:ext uri="{FF2B5EF4-FFF2-40B4-BE49-F238E27FC236}">
                <a16:creationId xmlns:a16="http://schemas.microsoft.com/office/drawing/2014/main" id="{75A285D4-5531-D062-7224-DBA6D4BE81C9}"/>
              </a:ext>
            </a:extLst>
          </p:cNvPr>
          <p:cNvSpPr txBox="1"/>
          <p:nvPr/>
        </p:nvSpPr>
        <p:spPr>
          <a:xfrm>
            <a:off x="2645150" y="372888"/>
            <a:ext cx="3578224" cy="954107"/>
          </a:xfrm>
          <a:prstGeom prst="rect">
            <a:avLst/>
          </a:prstGeom>
          <a:noFill/>
        </p:spPr>
        <p:txBody>
          <a:bodyPr wrap="none" rtlCol="0">
            <a:spAutoFit/>
          </a:bodyPr>
          <a:lstStyle/>
          <a:p>
            <a:pPr algn="ctr"/>
            <a:r>
              <a:rPr lang="en-GB" sz="3200" b="1">
                <a:solidFill>
                  <a:srgbClr val="701461"/>
                </a:solidFill>
                <a:latin typeface="Arial" panose="020B0604020202020204" pitchFamily="34" charset="0"/>
                <a:cs typeface="Arial" panose="020B0604020202020204" pitchFamily="34" charset="0"/>
              </a:rPr>
              <a:t>Adult Social Care</a:t>
            </a:r>
          </a:p>
          <a:p>
            <a:pPr algn="ctr"/>
            <a:r>
              <a:rPr lang="en-GB" sz="2400">
                <a:solidFill>
                  <a:srgbClr val="00636E"/>
                </a:solidFill>
                <a:latin typeface="Arial" panose="020B0604020202020204" pitchFamily="34" charset="0"/>
                <a:cs typeface="Arial" panose="020B0604020202020204" pitchFamily="34" charset="0"/>
              </a:rPr>
              <a:t>through key statistics</a:t>
            </a:r>
          </a:p>
        </p:txBody>
      </p:sp>
      <p:sp>
        <p:nvSpPr>
          <p:cNvPr id="10" name="Rectangle: Diagonal Corners Rounded 9">
            <a:extLst>
              <a:ext uri="{FF2B5EF4-FFF2-40B4-BE49-F238E27FC236}">
                <a16:creationId xmlns:a16="http://schemas.microsoft.com/office/drawing/2014/main" id="{D853219A-BA0B-3B81-664A-ED00AADD012F}"/>
              </a:ext>
            </a:extLst>
          </p:cNvPr>
          <p:cNvSpPr/>
          <p:nvPr/>
        </p:nvSpPr>
        <p:spPr>
          <a:xfrm>
            <a:off x="2708760" y="3401125"/>
            <a:ext cx="1936179" cy="2448898"/>
          </a:xfrm>
          <a:prstGeom prst="round2DiagRect">
            <a:avLst/>
          </a:prstGeom>
          <a:solidFill>
            <a:srgbClr val="2E2659"/>
          </a:solidFill>
          <a:ln w="1905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chemeClr val="bg1"/>
                </a:solidFill>
                <a:latin typeface="Arial" panose="020B0604020202020204" pitchFamily="34" charset="0"/>
                <a:cs typeface="Arial" panose="020B0604020202020204" pitchFamily="34" charset="0"/>
              </a:rPr>
              <a:t>The Care Act (2014) </a:t>
            </a:r>
          </a:p>
          <a:p>
            <a:pPr algn="ctr"/>
            <a:r>
              <a:rPr lang="en-GB" sz="1400">
                <a:solidFill>
                  <a:schemeClr val="bg1"/>
                </a:solidFill>
                <a:latin typeface="Arial" panose="020B0604020202020204" pitchFamily="34" charset="0"/>
                <a:cs typeface="Arial" panose="020B0604020202020204" pitchFamily="34" charset="0"/>
              </a:rPr>
              <a:t>introduced a national </a:t>
            </a:r>
            <a:r>
              <a:rPr lang="en-GB" sz="1400" b="1">
                <a:solidFill>
                  <a:schemeClr val="bg1"/>
                </a:solidFill>
                <a:latin typeface="Arial" panose="020B0604020202020204" pitchFamily="34" charset="0"/>
                <a:cs typeface="Arial" panose="020B0604020202020204" pitchFamily="34" charset="0"/>
              </a:rPr>
              <a:t>CRITERIA</a:t>
            </a:r>
            <a:r>
              <a:rPr lang="en-GB" sz="1400">
                <a:solidFill>
                  <a:schemeClr val="bg1"/>
                </a:solidFill>
                <a:latin typeface="Arial" panose="020B0604020202020204" pitchFamily="34" charset="0"/>
                <a:cs typeface="Arial" panose="020B0604020202020204" pitchFamily="34" charset="0"/>
              </a:rPr>
              <a:t> to assess eligibility for social care and to ensure wellbeing and independence</a:t>
            </a:r>
          </a:p>
          <a:p>
            <a:pPr algn="ctr"/>
            <a:endParaRPr lang="en-GB" sz="1400">
              <a:solidFill>
                <a:schemeClr val="bg1"/>
              </a:solidFill>
              <a:latin typeface="Arial" panose="020B0604020202020204" pitchFamily="34" charset="0"/>
              <a:cs typeface="Arial" panose="020B0604020202020204" pitchFamily="34" charset="0"/>
            </a:endParaRPr>
          </a:p>
          <a:p>
            <a:pPr algn="ctr"/>
            <a:r>
              <a:rPr lang="en-GB" sz="1400">
                <a:solidFill>
                  <a:schemeClr val="bg1"/>
                </a:solidFill>
                <a:latin typeface="Arial" panose="020B0604020202020204" pitchFamily="34" charset="0"/>
                <a:cs typeface="Arial" panose="020B0604020202020204" pitchFamily="34" charset="0"/>
              </a:rPr>
              <a:t>Eligible needs are:</a:t>
            </a:r>
          </a:p>
        </p:txBody>
      </p:sp>
      <p:sp>
        <p:nvSpPr>
          <p:cNvPr id="20" name="Rectangle: Rounded Corners 19">
            <a:extLst>
              <a:ext uri="{FF2B5EF4-FFF2-40B4-BE49-F238E27FC236}">
                <a16:creationId xmlns:a16="http://schemas.microsoft.com/office/drawing/2014/main" id="{5E9F88AF-C4B4-51EF-FA18-C277606A1E63}"/>
              </a:ext>
            </a:extLst>
          </p:cNvPr>
          <p:cNvSpPr/>
          <p:nvPr/>
        </p:nvSpPr>
        <p:spPr>
          <a:xfrm>
            <a:off x="986882" y="1697543"/>
            <a:ext cx="5439317" cy="1491682"/>
          </a:xfrm>
          <a:prstGeom prst="roundRect">
            <a:avLst/>
          </a:prstGeom>
          <a:solidFill>
            <a:srgbClr val="339EA8"/>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0" lang="en-GB" sz="14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a:p>
            <a:pPr algn="ctr"/>
            <a:r>
              <a:rPr kumimoji="0" lang="en-GB" sz="14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We all want to live in the place we call home, with the people and things we love, in communities where we look out for one another, doing things that matter to us. We might need some support with this if we </a:t>
            </a:r>
            <a:r>
              <a:rPr lang="en-GB" sz="1400" dirty="0">
                <a:solidFill>
                  <a:schemeClr val="bg1"/>
                </a:solidFill>
                <a:latin typeface="Arial" panose="020B0604020202020204" pitchFamily="34" charset="0"/>
              </a:rPr>
              <a:t>have a</a:t>
            </a:r>
            <a:r>
              <a:rPr kumimoji="0" lang="en-GB" sz="14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disability or health condition. </a:t>
            </a:r>
          </a:p>
          <a:p>
            <a:pPr algn="ctr">
              <a:spcBef>
                <a:spcPts val="600"/>
              </a:spcBef>
            </a:pPr>
            <a:r>
              <a:rPr kumimoji="0" lang="en-GB" sz="16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This is the role of social care. </a:t>
            </a:r>
          </a:p>
          <a:p>
            <a:pPr algn="ctr">
              <a:spcBef>
                <a:spcPts val="600"/>
              </a:spcBef>
            </a:pPr>
            <a:endParaRPr lang="en-GB" sz="1600" b="1" dirty="0">
              <a:solidFill>
                <a:schemeClr val="bg1"/>
              </a:solidFill>
              <a:latin typeface="Arial" panose="020B0604020202020204" pitchFamily="34" charset="0"/>
              <a:cs typeface="Arial" panose="020B0604020202020204" pitchFamily="34" charset="0"/>
            </a:endParaRPr>
          </a:p>
        </p:txBody>
      </p:sp>
      <p:sp>
        <p:nvSpPr>
          <p:cNvPr id="64" name="Rectangle: Diagonal Corners Rounded 63">
            <a:extLst>
              <a:ext uri="{FF2B5EF4-FFF2-40B4-BE49-F238E27FC236}">
                <a16:creationId xmlns:a16="http://schemas.microsoft.com/office/drawing/2014/main" id="{A7C0EE96-CC8B-F8E4-FA31-68AB1B26244F}"/>
              </a:ext>
            </a:extLst>
          </p:cNvPr>
          <p:cNvSpPr/>
          <p:nvPr/>
        </p:nvSpPr>
        <p:spPr>
          <a:xfrm>
            <a:off x="5888672" y="8547810"/>
            <a:ext cx="779467" cy="841119"/>
          </a:xfrm>
          <a:prstGeom prst="round2DiagRect">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A8336B"/>
                </a:solidFill>
                <a:latin typeface="Arial" panose="020B0604020202020204" pitchFamily="34" charset="0"/>
                <a:cs typeface="Arial" panose="020B0604020202020204" pitchFamily="34" charset="0"/>
              </a:rPr>
              <a:t>Apply for help from the council</a:t>
            </a:r>
          </a:p>
        </p:txBody>
      </p:sp>
      <p:sp>
        <p:nvSpPr>
          <p:cNvPr id="69" name="Rectangle: Diagonal Corners Rounded 68">
            <a:extLst>
              <a:ext uri="{FF2B5EF4-FFF2-40B4-BE49-F238E27FC236}">
                <a16:creationId xmlns:a16="http://schemas.microsoft.com/office/drawing/2014/main" id="{39A24C8A-C949-18A9-9468-015BE8D4ED55}"/>
              </a:ext>
            </a:extLst>
          </p:cNvPr>
          <p:cNvSpPr/>
          <p:nvPr/>
        </p:nvSpPr>
        <p:spPr>
          <a:xfrm>
            <a:off x="5014153" y="8542062"/>
            <a:ext cx="771204" cy="850253"/>
          </a:xfrm>
          <a:prstGeom prst="round2DiagRect">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A8336B"/>
                </a:solidFill>
                <a:latin typeface="Arial" panose="020B0604020202020204" pitchFamily="34" charset="0"/>
                <a:cs typeface="Arial" panose="020B0604020202020204" pitchFamily="34" charset="0"/>
              </a:rPr>
              <a:t>Pay for care privately</a:t>
            </a:r>
          </a:p>
        </p:txBody>
      </p:sp>
      <p:sp>
        <p:nvSpPr>
          <p:cNvPr id="71" name="Rectangle: Diagonal Corners Rounded 70">
            <a:extLst>
              <a:ext uri="{FF2B5EF4-FFF2-40B4-BE49-F238E27FC236}">
                <a16:creationId xmlns:a16="http://schemas.microsoft.com/office/drawing/2014/main" id="{90190736-753F-1194-193E-CFD0E97EE4C3}"/>
              </a:ext>
            </a:extLst>
          </p:cNvPr>
          <p:cNvSpPr/>
          <p:nvPr/>
        </p:nvSpPr>
        <p:spPr>
          <a:xfrm>
            <a:off x="4139634" y="8545070"/>
            <a:ext cx="771204" cy="843860"/>
          </a:xfrm>
          <a:prstGeom prst="round2DiagRect">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050">
                <a:solidFill>
                  <a:srgbClr val="A8336B"/>
                </a:solidFill>
                <a:latin typeface="Arial" panose="020B0604020202020204" pitchFamily="34" charset="0"/>
                <a:cs typeface="Arial" panose="020B0604020202020204" pitchFamily="34" charset="0"/>
              </a:rPr>
              <a:t>Care from family or friends</a:t>
            </a:r>
          </a:p>
        </p:txBody>
      </p:sp>
      <p:sp>
        <p:nvSpPr>
          <p:cNvPr id="81" name="Rectangle: Diagonal Corners Rounded 80">
            <a:extLst>
              <a:ext uri="{FF2B5EF4-FFF2-40B4-BE49-F238E27FC236}">
                <a16:creationId xmlns:a16="http://schemas.microsoft.com/office/drawing/2014/main" id="{B569FA78-0745-0418-8361-5B25C90A2AC1}"/>
              </a:ext>
            </a:extLst>
          </p:cNvPr>
          <p:cNvSpPr/>
          <p:nvPr/>
        </p:nvSpPr>
        <p:spPr>
          <a:xfrm>
            <a:off x="4139633" y="7721997"/>
            <a:ext cx="2528506" cy="702750"/>
          </a:xfrm>
          <a:prstGeom prst="round2DiagRect">
            <a:avLst/>
          </a:prstGeom>
          <a:solidFill>
            <a:srgbClr val="A8336B"/>
          </a:solid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bg1"/>
                </a:solidFill>
                <a:latin typeface="Arial" panose="020B0604020202020204" pitchFamily="34" charset="0"/>
                <a:cs typeface="Arial" panose="020B0604020202020204" pitchFamily="34" charset="0"/>
              </a:rPr>
              <a:t>A financial assessment is carried out to determine who will pay for the care and support</a:t>
            </a:r>
          </a:p>
        </p:txBody>
      </p:sp>
      <p:grpSp>
        <p:nvGrpSpPr>
          <p:cNvPr id="93" name="Group 92">
            <a:extLst>
              <a:ext uri="{FF2B5EF4-FFF2-40B4-BE49-F238E27FC236}">
                <a16:creationId xmlns:a16="http://schemas.microsoft.com/office/drawing/2014/main" id="{5514202D-3D99-7432-274E-6C44EE3E45B5}"/>
              </a:ext>
            </a:extLst>
          </p:cNvPr>
          <p:cNvGrpSpPr/>
          <p:nvPr/>
        </p:nvGrpSpPr>
        <p:grpSpPr>
          <a:xfrm>
            <a:off x="4063094" y="6134377"/>
            <a:ext cx="2637606" cy="1160919"/>
            <a:chOff x="8280346" y="5439360"/>
            <a:chExt cx="1974291" cy="1505826"/>
          </a:xfrm>
        </p:grpSpPr>
        <p:sp>
          <p:nvSpPr>
            <p:cNvPr id="89" name="Rectangle: Rounded Corners 88">
              <a:extLst>
                <a:ext uri="{FF2B5EF4-FFF2-40B4-BE49-F238E27FC236}">
                  <a16:creationId xmlns:a16="http://schemas.microsoft.com/office/drawing/2014/main" id="{A96BD7F8-EEB5-20B3-5228-775061A5A886}"/>
                </a:ext>
              </a:extLst>
            </p:cNvPr>
            <p:cNvSpPr/>
            <p:nvPr/>
          </p:nvSpPr>
          <p:spPr>
            <a:xfrm>
              <a:off x="8280346" y="5439360"/>
              <a:ext cx="1974291" cy="1505826"/>
            </a:xfrm>
            <a:prstGeom prst="roundRect">
              <a:avLst/>
            </a:prstGeom>
            <a:solidFill>
              <a:srgbClr val="9100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A8336B"/>
                </a:solidFill>
              </a:endParaRPr>
            </a:p>
          </p:txBody>
        </p:sp>
        <p:sp>
          <p:nvSpPr>
            <p:cNvPr id="87" name="TextBox 86">
              <a:extLst>
                <a:ext uri="{FF2B5EF4-FFF2-40B4-BE49-F238E27FC236}">
                  <a16:creationId xmlns:a16="http://schemas.microsoft.com/office/drawing/2014/main" id="{4C1B0A45-CDFC-C52C-4F75-18AFC47930D2}"/>
                </a:ext>
              </a:extLst>
            </p:cNvPr>
            <p:cNvSpPr txBox="1"/>
            <p:nvPr/>
          </p:nvSpPr>
          <p:spPr>
            <a:xfrm>
              <a:off x="8328026" y="5518831"/>
              <a:ext cx="1902239" cy="1317415"/>
            </a:xfrm>
            <a:prstGeom prst="rect">
              <a:avLst/>
            </a:prstGeom>
            <a:noFill/>
          </p:spPr>
          <p:txBody>
            <a:bodyPr wrap="square" rtlCol="0">
              <a:spAutoFit/>
            </a:bodyPr>
            <a:lstStyle/>
            <a:p>
              <a:r>
                <a:rPr lang="en-GB" sz="1200">
                  <a:solidFill>
                    <a:schemeClr val="bg1"/>
                  </a:solidFill>
                  <a:latin typeface="Arial" panose="020B0604020202020204" pitchFamily="34" charset="0"/>
                  <a:cs typeface="Arial" panose="020B0604020202020204" pitchFamily="34" charset="0"/>
                </a:rPr>
                <a:t>Support may be funded fully, jointly or partly by: </a:t>
              </a:r>
            </a:p>
            <a:p>
              <a:r>
                <a:rPr lang="en-GB" sz="1200">
                  <a:solidFill>
                    <a:schemeClr val="bg1"/>
                  </a:solidFill>
                  <a:latin typeface="Arial" panose="020B0604020202020204" pitchFamily="34" charset="0"/>
                  <a:cs typeface="Arial" panose="020B0604020202020204" pitchFamily="34" charset="0"/>
                </a:rPr>
                <a:t>- the council</a:t>
              </a:r>
            </a:p>
            <a:p>
              <a:r>
                <a:rPr lang="en-GB" sz="1200">
                  <a:solidFill>
                    <a:schemeClr val="bg1"/>
                  </a:solidFill>
                  <a:latin typeface="Arial" panose="020B0604020202020204" pitchFamily="34" charset="0"/>
                  <a:cs typeface="Arial" panose="020B0604020202020204" pitchFamily="34" charset="0"/>
                </a:rPr>
                <a:t>- the NHS </a:t>
              </a:r>
            </a:p>
            <a:p>
              <a:r>
                <a:rPr lang="en-GB" sz="1200">
                  <a:solidFill>
                    <a:schemeClr val="bg1"/>
                  </a:solidFill>
                  <a:latin typeface="Arial" panose="020B0604020202020204" pitchFamily="34" charset="0"/>
                  <a:cs typeface="Arial" panose="020B0604020202020204" pitchFamily="34" charset="0"/>
                </a:rPr>
                <a:t>- the individual requesting support</a:t>
              </a:r>
            </a:p>
          </p:txBody>
        </p:sp>
      </p:grpSp>
      <p:cxnSp>
        <p:nvCxnSpPr>
          <p:cNvPr id="92" name="Straight Connector 91">
            <a:extLst>
              <a:ext uri="{FF2B5EF4-FFF2-40B4-BE49-F238E27FC236}">
                <a16:creationId xmlns:a16="http://schemas.microsoft.com/office/drawing/2014/main" id="{78038386-4BA7-EC27-5AD5-4A092A9ACDC0}"/>
              </a:ext>
            </a:extLst>
          </p:cNvPr>
          <p:cNvCxnSpPr>
            <a:cxnSpLocks/>
          </p:cNvCxnSpPr>
          <p:nvPr/>
        </p:nvCxnSpPr>
        <p:spPr>
          <a:xfrm>
            <a:off x="487344" y="6044366"/>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80E39C30-B07A-F3AB-294F-EA21509532AE}"/>
              </a:ext>
            </a:extLst>
          </p:cNvPr>
          <p:cNvSpPr/>
          <p:nvPr/>
        </p:nvSpPr>
        <p:spPr>
          <a:xfrm>
            <a:off x="5163875" y="3328204"/>
            <a:ext cx="1562857" cy="745284"/>
          </a:xfrm>
          <a:prstGeom prst="roundRect">
            <a:avLst/>
          </a:prstGeom>
          <a:solidFill>
            <a:schemeClr val="bg1"/>
          </a:solidFill>
          <a:ln w="1905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1100">
                <a:solidFill>
                  <a:srgbClr val="2E2659"/>
                </a:solidFill>
                <a:latin typeface="Arial" panose="020B0604020202020204" pitchFamily="34" charset="0"/>
                <a:cs typeface="Arial" panose="020B0604020202020204" pitchFamily="34" charset="0"/>
              </a:rPr>
              <a:t>a physical or mental impairment or illness</a:t>
            </a:r>
          </a:p>
        </p:txBody>
      </p:sp>
      <p:sp>
        <p:nvSpPr>
          <p:cNvPr id="3" name="Rectangle: Rounded Corners 2">
            <a:extLst>
              <a:ext uri="{FF2B5EF4-FFF2-40B4-BE49-F238E27FC236}">
                <a16:creationId xmlns:a16="http://schemas.microsoft.com/office/drawing/2014/main" id="{0E5C15C1-B52C-2534-0145-352C45B51B94}"/>
              </a:ext>
            </a:extLst>
          </p:cNvPr>
          <p:cNvSpPr/>
          <p:nvPr/>
        </p:nvSpPr>
        <p:spPr>
          <a:xfrm>
            <a:off x="5186438" y="4181427"/>
            <a:ext cx="1544805" cy="872588"/>
          </a:xfrm>
          <a:prstGeom prst="roundRect">
            <a:avLst/>
          </a:prstGeom>
          <a:solidFill>
            <a:schemeClr val="bg1"/>
          </a:solidFill>
          <a:ln w="1905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1100">
                <a:solidFill>
                  <a:srgbClr val="2E2659"/>
                </a:solidFill>
                <a:latin typeface="Arial" panose="020B0604020202020204" pitchFamily="34" charset="0"/>
                <a:cs typeface="Arial" panose="020B0604020202020204" pitchFamily="34" charset="0"/>
              </a:rPr>
              <a:t>unable to achieve 2 or more of the outcomes specified</a:t>
            </a:r>
          </a:p>
        </p:txBody>
      </p:sp>
      <p:sp>
        <p:nvSpPr>
          <p:cNvPr id="4" name="Rectangle: Diagonal Corners Rounded 3">
            <a:extLst>
              <a:ext uri="{FF2B5EF4-FFF2-40B4-BE49-F238E27FC236}">
                <a16:creationId xmlns:a16="http://schemas.microsoft.com/office/drawing/2014/main" id="{ABD5ED54-64CA-317C-C6DE-271EE26CC168}"/>
              </a:ext>
            </a:extLst>
          </p:cNvPr>
          <p:cNvSpPr/>
          <p:nvPr/>
        </p:nvSpPr>
        <p:spPr>
          <a:xfrm>
            <a:off x="553107" y="4129631"/>
            <a:ext cx="2026283" cy="709422"/>
          </a:xfrm>
          <a:prstGeom prst="round2DiagRect">
            <a:avLst/>
          </a:prstGeom>
          <a:solidFill>
            <a:srgbClr val="FF8F47"/>
          </a:solidFill>
          <a:ln w="19050">
            <a:solidFill>
              <a:srgbClr val="BF57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chemeClr val="bg1"/>
                </a:solidFill>
                <a:latin typeface="Arial" panose="020B0604020202020204" pitchFamily="34" charset="0"/>
                <a:cs typeface="Arial" panose="020B0604020202020204" pitchFamily="34" charset="0"/>
              </a:rPr>
              <a:t>PREVENT</a:t>
            </a:r>
            <a:endParaRPr lang="en-GB" b="1" i="0">
              <a:solidFill>
                <a:schemeClr val="bg1"/>
              </a:solidFill>
              <a:effectLst/>
              <a:latin typeface="Arial" panose="020B0604020202020204" pitchFamily="34" charset="0"/>
              <a:cs typeface="Arial" panose="020B0604020202020204" pitchFamily="34" charset="0"/>
            </a:endParaRPr>
          </a:p>
          <a:p>
            <a:pPr algn="ctr"/>
            <a:r>
              <a:rPr lang="en-GB" sz="1200" b="0" i="0">
                <a:solidFill>
                  <a:schemeClr val="bg1"/>
                </a:solidFill>
                <a:effectLst/>
                <a:latin typeface="Arial" panose="020B0604020202020204" pitchFamily="34" charset="0"/>
                <a:cs typeface="Arial" panose="020B0604020202020204" pitchFamily="34" charset="0"/>
              </a:rPr>
              <a:t>people developing needs for care and support</a:t>
            </a:r>
            <a:endParaRPr lang="en-GB" sz="120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DBB1F5B-962A-E7B7-5F9C-83D7B508D4EA}"/>
              </a:ext>
            </a:extLst>
          </p:cNvPr>
          <p:cNvSpPr txBox="1"/>
          <p:nvPr/>
        </p:nvSpPr>
        <p:spPr>
          <a:xfrm>
            <a:off x="589125" y="3367664"/>
            <a:ext cx="2157804" cy="738664"/>
          </a:xfrm>
          <a:prstGeom prst="rect">
            <a:avLst/>
          </a:prstGeom>
          <a:noFill/>
        </p:spPr>
        <p:txBody>
          <a:bodyPr wrap="square" rtlCol="0">
            <a:spAutoFit/>
          </a:bodyPr>
          <a:lstStyle/>
          <a:p>
            <a:r>
              <a:rPr lang="en-GB" sz="1400" b="1">
                <a:solidFill>
                  <a:srgbClr val="BF5712"/>
                </a:solidFill>
                <a:latin typeface="Arial" panose="020B0604020202020204" pitchFamily="34" charset="0"/>
                <a:cs typeface="Arial" panose="020B0604020202020204" pitchFamily="34" charset="0"/>
              </a:rPr>
              <a:t>Councils </a:t>
            </a:r>
            <a:r>
              <a:rPr lang="en-GB" sz="1400" b="1" i="0">
                <a:solidFill>
                  <a:srgbClr val="BF5712"/>
                </a:solidFill>
                <a:effectLst/>
                <a:latin typeface="Arial" panose="020B0604020202020204" pitchFamily="34" charset="0"/>
                <a:cs typeface="Arial" panose="020B0604020202020204" pitchFamily="34" charset="0"/>
              </a:rPr>
              <a:t>must provide or arrange services that …</a:t>
            </a:r>
            <a:endParaRPr lang="en-GB" sz="1400" b="1">
              <a:solidFill>
                <a:srgbClr val="BF5712"/>
              </a:solidFill>
            </a:endParaRPr>
          </a:p>
        </p:txBody>
      </p:sp>
      <p:sp>
        <p:nvSpPr>
          <p:cNvPr id="15" name="Rectangle: Diagonal Corners Rounded 14">
            <a:extLst>
              <a:ext uri="{FF2B5EF4-FFF2-40B4-BE49-F238E27FC236}">
                <a16:creationId xmlns:a16="http://schemas.microsoft.com/office/drawing/2014/main" id="{2A5702ED-458F-7B5D-2841-185268400CBD}"/>
              </a:ext>
            </a:extLst>
          </p:cNvPr>
          <p:cNvSpPr/>
          <p:nvPr/>
        </p:nvSpPr>
        <p:spPr>
          <a:xfrm>
            <a:off x="553107" y="4942205"/>
            <a:ext cx="2026283" cy="907821"/>
          </a:xfrm>
          <a:prstGeom prst="round2DiagRect">
            <a:avLst/>
          </a:prstGeom>
          <a:solidFill>
            <a:srgbClr val="FF8F47"/>
          </a:solidFill>
          <a:ln w="19050">
            <a:solidFill>
              <a:srgbClr val="BF57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a:solidFill>
                  <a:schemeClr val="bg1"/>
                </a:solidFill>
                <a:latin typeface="Arial" panose="020B0604020202020204" pitchFamily="34" charset="0"/>
                <a:cs typeface="Arial" panose="020B0604020202020204" pitchFamily="34" charset="0"/>
              </a:rPr>
              <a:t>DELAY </a:t>
            </a:r>
            <a:r>
              <a:rPr lang="en-GB" sz="1200" i="0">
                <a:solidFill>
                  <a:schemeClr val="bg1"/>
                </a:solidFill>
                <a:effectLst/>
                <a:latin typeface="Arial" panose="020B0604020202020204" pitchFamily="34" charset="0"/>
                <a:cs typeface="Arial" panose="020B0604020202020204" pitchFamily="34" charset="0"/>
              </a:rPr>
              <a:t>or</a:t>
            </a:r>
            <a:r>
              <a:rPr lang="en-GB" sz="1400" b="1" i="0">
                <a:solidFill>
                  <a:schemeClr val="bg1"/>
                </a:solidFill>
                <a:effectLst/>
                <a:latin typeface="Arial" panose="020B0604020202020204" pitchFamily="34" charset="0"/>
                <a:cs typeface="Arial" panose="020B0604020202020204" pitchFamily="34" charset="0"/>
              </a:rPr>
              <a:t> REDUCE</a:t>
            </a:r>
            <a:r>
              <a:rPr lang="en-GB" sz="1200" b="0" i="0">
                <a:solidFill>
                  <a:schemeClr val="bg1"/>
                </a:solidFill>
                <a:effectLst/>
                <a:latin typeface="Arial" panose="020B0604020202020204" pitchFamily="34" charset="0"/>
                <a:cs typeface="Arial" panose="020B0604020202020204" pitchFamily="34" charset="0"/>
              </a:rPr>
              <a:t> the need for ongoing care </a:t>
            </a:r>
          </a:p>
          <a:p>
            <a:pPr algn="ctr"/>
            <a:r>
              <a:rPr lang="en-GB" sz="1200" b="0" i="0">
                <a:solidFill>
                  <a:schemeClr val="bg1"/>
                </a:solidFill>
                <a:effectLst/>
                <a:latin typeface="Arial" panose="020B0604020202020204" pitchFamily="34" charset="0"/>
                <a:cs typeface="Arial" panose="020B0604020202020204" pitchFamily="34" charset="0"/>
              </a:rPr>
              <a:t>and support.</a:t>
            </a:r>
            <a:endParaRPr lang="en-GB" sz="1000">
              <a:solidFill>
                <a:schemeClr val="bg1"/>
              </a:solidFill>
              <a:latin typeface="Arial" panose="020B0604020202020204" pitchFamily="34" charset="0"/>
              <a:cs typeface="Arial" panose="020B0604020202020204" pitchFamily="34" charset="0"/>
            </a:endParaRPr>
          </a:p>
        </p:txBody>
      </p:sp>
      <p:sp>
        <p:nvSpPr>
          <p:cNvPr id="16" name="Arrow: Right 15">
            <a:extLst>
              <a:ext uri="{FF2B5EF4-FFF2-40B4-BE49-F238E27FC236}">
                <a16:creationId xmlns:a16="http://schemas.microsoft.com/office/drawing/2014/main" id="{352E842E-9B3E-A1E8-2527-8AB2AE309F8B}"/>
              </a:ext>
            </a:extLst>
          </p:cNvPr>
          <p:cNvSpPr/>
          <p:nvPr/>
        </p:nvSpPr>
        <p:spPr>
          <a:xfrm>
            <a:off x="4730298" y="3536574"/>
            <a:ext cx="399265" cy="369332"/>
          </a:xfrm>
          <a:prstGeom prst="rightArrow">
            <a:avLst/>
          </a:prstGeom>
          <a:solidFill>
            <a:srgbClr val="2E2659"/>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075AB238-339A-F7EF-B233-F659597E1AE2}"/>
              </a:ext>
            </a:extLst>
          </p:cNvPr>
          <p:cNvSpPr/>
          <p:nvPr/>
        </p:nvSpPr>
        <p:spPr>
          <a:xfrm>
            <a:off x="4723022" y="4417605"/>
            <a:ext cx="399265" cy="369332"/>
          </a:xfrm>
          <a:prstGeom prst="rightArrow">
            <a:avLst/>
          </a:prstGeom>
          <a:solidFill>
            <a:srgbClr val="2E2659"/>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E3E8A4F7-25C4-9117-565E-0DFDBBB18790}"/>
              </a:ext>
            </a:extLst>
          </p:cNvPr>
          <p:cNvSpPr/>
          <p:nvPr/>
        </p:nvSpPr>
        <p:spPr>
          <a:xfrm>
            <a:off x="4710769" y="5319845"/>
            <a:ext cx="399265" cy="369332"/>
          </a:xfrm>
          <a:prstGeom prst="rightArrow">
            <a:avLst/>
          </a:prstGeom>
          <a:solidFill>
            <a:srgbClr val="2E2659"/>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A030779B-D3F1-4E49-9F52-7A0353A4F86F}"/>
              </a:ext>
            </a:extLst>
          </p:cNvPr>
          <p:cNvSpPr/>
          <p:nvPr/>
        </p:nvSpPr>
        <p:spPr>
          <a:xfrm>
            <a:off x="5181927" y="5170335"/>
            <a:ext cx="1544805" cy="745284"/>
          </a:xfrm>
          <a:prstGeom prst="roundRect">
            <a:avLst/>
          </a:prstGeom>
          <a:solidFill>
            <a:schemeClr val="bg1"/>
          </a:solidFill>
          <a:ln w="1905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1100">
                <a:solidFill>
                  <a:srgbClr val="2E2659"/>
                </a:solidFill>
                <a:latin typeface="Arial" panose="020B0604020202020204" pitchFamily="34" charset="0"/>
                <a:cs typeface="Arial" panose="020B0604020202020204" pitchFamily="34" charset="0"/>
              </a:rPr>
              <a:t>there is significant impact on the adult’s wellbeing</a:t>
            </a:r>
          </a:p>
        </p:txBody>
      </p:sp>
      <p:grpSp>
        <p:nvGrpSpPr>
          <p:cNvPr id="77" name="Group 76">
            <a:extLst>
              <a:ext uri="{FF2B5EF4-FFF2-40B4-BE49-F238E27FC236}">
                <a16:creationId xmlns:a16="http://schemas.microsoft.com/office/drawing/2014/main" id="{2FB6D30C-7A0E-BEC4-C1CB-576A9E25E507}"/>
              </a:ext>
            </a:extLst>
          </p:cNvPr>
          <p:cNvGrpSpPr/>
          <p:nvPr/>
        </p:nvGrpSpPr>
        <p:grpSpPr>
          <a:xfrm>
            <a:off x="487345" y="6146997"/>
            <a:ext cx="3350848" cy="3253081"/>
            <a:chOff x="625085" y="6175507"/>
            <a:chExt cx="3243341" cy="3328263"/>
          </a:xfrm>
        </p:grpSpPr>
        <p:grpSp>
          <p:nvGrpSpPr>
            <p:cNvPr id="30" name="Group 29">
              <a:extLst>
                <a:ext uri="{FF2B5EF4-FFF2-40B4-BE49-F238E27FC236}">
                  <a16:creationId xmlns:a16="http://schemas.microsoft.com/office/drawing/2014/main" id="{D3F74BB4-70CB-8785-F39D-BCBE66E3F9B9}"/>
                </a:ext>
              </a:extLst>
            </p:cNvPr>
            <p:cNvGrpSpPr/>
            <p:nvPr/>
          </p:nvGrpSpPr>
          <p:grpSpPr>
            <a:xfrm>
              <a:off x="625085" y="6175507"/>
              <a:ext cx="3243341" cy="3328263"/>
              <a:chOff x="625085" y="6175507"/>
              <a:chExt cx="3243341" cy="3328263"/>
            </a:xfrm>
          </p:grpSpPr>
          <p:sp>
            <p:nvSpPr>
              <p:cNvPr id="21" name="Hexagon 20">
                <a:extLst>
                  <a:ext uri="{FF2B5EF4-FFF2-40B4-BE49-F238E27FC236}">
                    <a16:creationId xmlns:a16="http://schemas.microsoft.com/office/drawing/2014/main" id="{CDA3C8C1-2EB4-CAAD-11BB-FBBCEAD3EAAF}"/>
                  </a:ext>
                </a:extLst>
              </p:cNvPr>
              <p:cNvSpPr/>
              <p:nvPr/>
            </p:nvSpPr>
            <p:spPr>
              <a:xfrm>
                <a:off x="1566746" y="7231562"/>
                <a:ext cx="1377176" cy="1225941"/>
              </a:xfrm>
              <a:prstGeom prst="hexagon">
                <a:avLst/>
              </a:prstGeom>
              <a:solidFill>
                <a:srgbClr val="6E0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sp>
            <p:nvSpPr>
              <p:cNvPr id="22" name="TextBox 21">
                <a:extLst>
                  <a:ext uri="{FF2B5EF4-FFF2-40B4-BE49-F238E27FC236}">
                    <a16:creationId xmlns:a16="http://schemas.microsoft.com/office/drawing/2014/main" id="{D24635BA-8CD6-EB4D-EB23-A37A6B06A8E9}"/>
                  </a:ext>
                </a:extLst>
              </p:cNvPr>
              <p:cNvSpPr txBox="1"/>
              <p:nvPr/>
            </p:nvSpPr>
            <p:spPr>
              <a:xfrm>
                <a:off x="1625987" y="7401570"/>
                <a:ext cx="1243343" cy="976157"/>
              </a:xfrm>
              <a:prstGeom prst="rect">
                <a:avLst/>
              </a:prstGeom>
              <a:noFill/>
            </p:spPr>
            <p:txBody>
              <a:bodyPr wrap="square" rtlCol="0">
                <a:spAutoFit/>
              </a:bodyPr>
              <a:lstStyle/>
              <a:p>
                <a:pPr algn="ctr"/>
                <a:r>
                  <a:rPr lang="en-GB" sz="1400">
                    <a:solidFill>
                      <a:schemeClr val="bg1"/>
                    </a:solidFill>
                    <a:latin typeface="Arial" panose="020B0604020202020204" pitchFamily="34" charset="0"/>
                    <a:cs typeface="Arial" panose="020B0604020202020204" pitchFamily="34" charset="0"/>
                  </a:rPr>
                  <a:t>An adult or their carer need support with…</a:t>
                </a:r>
                <a:endParaRPr lang="en-GB" sz="1400">
                  <a:solidFill>
                    <a:schemeClr val="bg1"/>
                  </a:solidFill>
                </a:endParaRPr>
              </a:p>
            </p:txBody>
          </p:sp>
          <p:sp>
            <p:nvSpPr>
              <p:cNvPr id="23" name="Hexagon 22">
                <a:extLst>
                  <a:ext uri="{FF2B5EF4-FFF2-40B4-BE49-F238E27FC236}">
                    <a16:creationId xmlns:a16="http://schemas.microsoft.com/office/drawing/2014/main" id="{2F8C2AF8-540D-1BCF-5CF3-AB02C69453D1}"/>
                  </a:ext>
                </a:extLst>
              </p:cNvPr>
              <p:cNvSpPr/>
              <p:nvPr/>
            </p:nvSpPr>
            <p:spPr>
              <a:xfrm>
                <a:off x="647818" y="6739541"/>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sp>
            <p:nvSpPr>
              <p:cNvPr id="24" name="Hexagon 23">
                <a:extLst>
                  <a:ext uri="{FF2B5EF4-FFF2-40B4-BE49-F238E27FC236}">
                    <a16:creationId xmlns:a16="http://schemas.microsoft.com/office/drawing/2014/main" id="{573A912A-DF8E-3D32-4806-C9ADF997615A}"/>
                  </a:ext>
                </a:extLst>
              </p:cNvPr>
              <p:cNvSpPr/>
              <p:nvPr/>
            </p:nvSpPr>
            <p:spPr>
              <a:xfrm>
                <a:off x="1689079" y="6175507"/>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b="1">
                  <a:solidFill>
                    <a:schemeClr val="bg1"/>
                  </a:solidFill>
                </a:endParaRPr>
              </a:p>
            </p:txBody>
          </p:sp>
          <p:sp>
            <p:nvSpPr>
              <p:cNvPr id="25" name="Hexagon 24">
                <a:extLst>
                  <a:ext uri="{FF2B5EF4-FFF2-40B4-BE49-F238E27FC236}">
                    <a16:creationId xmlns:a16="http://schemas.microsoft.com/office/drawing/2014/main" id="{AABAEA90-120B-9E81-001B-A121B79A9EC4}"/>
                  </a:ext>
                </a:extLst>
              </p:cNvPr>
              <p:cNvSpPr/>
              <p:nvPr/>
            </p:nvSpPr>
            <p:spPr>
              <a:xfrm>
                <a:off x="2732708" y="6733192"/>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sp>
            <p:nvSpPr>
              <p:cNvPr id="26" name="Hexagon 25">
                <a:extLst>
                  <a:ext uri="{FF2B5EF4-FFF2-40B4-BE49-F238E27FC236}">
                    <a16:creationId xmlns:a16="http://schemas.microsoft.com/office/drawing/2014/main" id="{22D2C700-C169-41DE-47FD-EF12743BEC21}"/>
                  </a:ext>
                </a:extLst>
              </p:cNvPr>
              <p:cNvSpPr/>
              <p:nvPr/>
            </p:nvSpPr>
            <p:spPr>
              <a:xfrm>
                <a:off x="2740295" y="7938772"/>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sp>
            <p:nvSpPr>
              <p:cNvPr id="27" name="Hexagon 26">
                <a:extLst>
                  <a:ext uri="{FF2B5EF4-FFF2-40B4-BE49-F238E27FC236}">
                    <a16:creationId xmlns:a16="http://schemas.microsoft.com/office/drawing/2014/main" id="{C188104D-C054-27E6-62AD-21B264CE70DD}"/>
                  </a:ext>
                </a:extLst>
              </p:cNvPr>
              <p:cNvSpPr/>
              <p:nvPr/>
            </p:nvSpPr>
            <p:spPr>
              <a:xfrm>
                <a:off x="625085" y="7922559"/>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sp>
            <p:nvSpPr>
              <p:cNvPr id="29" name="Hexagon 28">
                <a:extLst>
                  <a:ext uri="{FF2B5EF4-FFF2-40B4-BE49-F238E27FC236}">
                    <a16:creationId xmlns:a16="http://schemas.microsoft.com/office/drawing/2014/main" id="{43BC070F-15C9-4C62-F07F-1983799D3C29}"/>
                  </a:ext>
                </a:extLst>
              </p:cNvPr>
              <p:cNvSpPr/>
              <p:nvPr/>
            </p:nvSpPr>
            <p:spPr>
              <a:xfrm>
                <a:off x="1690606" y="8519729"/>
                <a:ext cx="1128131" cy="984041"/>
              </a:xfrm>
              <a:prstGeom prst="hexagon">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endParaRPr>
              </a:p>
            </p:txBody>
          </p:sp>
        </p:grpSp>
        <p:sp>
          <p:nvSpPr>
            <p:cNvPr id="31" name="TextBox 30">
              <a:extLst>
                <a:ext uri="{FF2B5EF4-FFF2-40B4-BE49-F238E27FC236}">
                  <a16:creationId xmlns:a16="http://schemas.microsoft.com/office/drawing/2014/main" id="{9344668D-DE2D-867B-8222-5027CD144DFF}"/>
                </a:ext>
              </a:extLst>
            </p:cNvPr>
            <p:cNvSpPr txBox="1"/>
            <p:nvPr/>
          </p:nvSpPr>
          <p:spPr>
            <a:xfrm>
              <a:off x="1713294" y="6377938"/>
              <a:ext cx="1096795" cy="523220"/>
            </a:xfrm>
            <a:prstGeom prst="rect">
              <a:avLst/>
            </a:prstGeom>
            <a:noFill/>
          </p:spPr>
          <p:txBody>
            <a:bodyPr wrap="square" rtlCol="0">
              <a:spAutoFit/>
            </a:bodyPr>
            <a:lstStyle/>
            <a:p>
              <a:pPr algn="ctr"/>
              <a:r>
                <a:rPr lang="en-GB" sz="1400">
                  <a:solidFill>
                    <a:srgbClr val="6E0036"/>
                  </a:solidFill>
                  <a:latin typeface="Arial" panose="020B0604020202020204" pitchFamily="34" charset="0"/>
                  <a:cs typeface="Arial" panose="020B0604020202020204" pitchFamily="34" charset="0"/>
                </a:rPr>
                <a:t>Getting dressed</a:t>
              </a:r>
            </a:p>
          </p:txBody>
        </p:sp>
        <p:sp>
          <p:nvSpPr>
            <p:cNvPr id="65" name="TextBox 64">
              <a:extLst>
                <a:ext uri="{FF2B5EF4-FFF2-40B4-BE49-F238E27FC236}">
                  <a16:creationId xmlns:a16="http://schemas.microsoft.com/office/drawing/2014/main" id="{E9A6AA55-C2F3-1BDE-8F9A-E54CE28D27DE}"/>
                </a:ext>
              </a:extLst>
            </p:cNvPr>
            <p:cNvSpPr txBox="1"/>
            <p:nvPr/>
          </p:nvSpPr>
          <p:spPr>
            <a:xfrm>
              <a:off x="669199" y="6966425"/>
              <a:ext cx="1096795" cy="523220"/>
            </a:xfrm>
            <a:prstGeom prst="rect">
              <a:avLst/>
            </a:prstGeom>
            <a:noFill/>
          </p:spPr>
          <p:txBody>
            <a:bodyPr wrap="square" rtlCol="0">
              <a:spAutoFit/>
            </a:bodyPr>
            <a:lstStyle/>
            <a:p>
              <a:pPr algn="ctr"/>
              <a:r>
                <a:rPr lang="en-GB" sz="1400">
                  <a:solidFill>
                    <a:srgbClr val="6E0036"/>
                  </a:solidFill>
                  <a:latin typeface="Arial" panose="020B0604020202020204" pitchFamily="34" charset="0"/>
                  <a:cs typeface="Arial" panose="020B0604020202020204" pitchFamily="34" charset="0"/>
                </a:rPr>
                <a:t>Getting washed</a:t>
              </a:r>
            </a:p>
          </p:txBody>
        </p:sp>
        <p:sp>
          <p:nvSpPr>
            <p:cNvPr id="66" name="TextBox 65">
              <a:extLst>
                <a:ext uri="{FF2B5EF4-FFF2-40B4-BE49-F238E27FC236}">
                  <a16:creationId xmlns:a16="http://schemas.microsoft.com/office/drawing/2014/main" id="{C94C6E12-9E15-8830-3391-ADC463915CB5}"/>
                </a:ext>
              </a:extLst>
            </p:cNvPr>
            <p:cNvSpPr txBox="1"/>
            <p:nvPr/>
          </p:nvSpPr>
          <p:spPr>
            <a:xfrm>
              <a:off x="2740295" y="6938114"/>
              <a:ext cx="1096795" cy="523220"/>
            </a:xfrm>
            <a:prstGeom prst="rect">
              <a:avLst/>
            </a:prstGeom>
            <a:noFill/>
          </p:spPr>
          <p:txBody>
            <a:bodyPr wrap="square" rtlCol="0">
              <a:spAutoFit/>
            </a:bodyPr>
            <a:lstStyle/>
            <a:p>
              <a:pPr algn="ctr"/>
              <a:r>
                <a:rPr lang="en-GB" sz="1400">
                  <a:solidFill>
                    <a:srgbClr val="6E0036"/>
                  </a:solidFill>
                  <a:latin typeface="Arial" panose="020B0604020202020204" pitchFamily="34" charset="0"/>
                  <a:cs typeface="Arial" panose="020B0604020202020204" pitchFamily="34" charset="0"/>
                </a:rPr>
                <a:t>Going to the toilet</a:t>
              </a:r>
            </a:p>
          </p:txBody>
        </p:sp>
        <p:sp>
          <p:nvSpPr>
            <p:cNvPr id="67" name="TextBox 66">
              <a:extLst>
                <a:ext uri="{FF2B5EF4-FFF2-40B4-BE49-F238E27FC236}">
                  <a16:creationId xmlns:a16="http://schemas.microsoft.com/office/drawing/2014/main" id="{C02FF047-477E-4005-A1D5-48440B511410}"/>
                </a:ext>
              </a:extLst>
            </p:cNvPr>
            <p:cNvSpPr txBox="1"/>
            <p:nvPr/>
          </p:nvSpPr>
          <p:spPr>
            <a:xfrm>
              <a:off x="2755962" y="8015293"/>
              <a:ext cx="1096795" cy="830997"/>
            </a:xfrm>
            <a:prstGeom prst="rect">
              <a:avLst/>
            </a:prstGeom>
            <a:noFill/>
          </p:spPr>
          <p:txBody>
            <a:bodyPr wrap="square" rtlCol="0">
              <a:spAutoFit/>
            </a:bodyPr>
            <a:lstStyle/>
            <a:p>
              <a:pPr algn="ctr"/>
              <a:r>
                <a:rPr lang="en-GB" sz="1200">
                  <a:solidFill>
                    <a:srgbClr val="6E0036"/>
                  </a:solidFill>
                  <a:latin typeface="Arial" panose="020B0604020202020204" pitchFamily="34" charset="0"/>
                  <a:cs typeface="Arial" panose="020B0604020202020204" pitchFamily="34" charset="0"/>
                </a:rPr>
                <a:t>Food preparation and </a:t>
              </a:r>
            </a:p>
            <a:p>
              <a:pPr algn="ctr"/>
              <a:r>
                <a:rPr lang="en-GB" sz="1200">
                  <a:solidFill>
                    <a:srgbClr val="6E0036"/>
                  </a:solidFill>
                  <a:latin typeface="Arial" panose="020B0604020202020204" pitchFamily="34" charset="0"/>
                  <a:cs typeface="Arial" panose="020B0604020202020204" pitchFamily="34" charset="0"/>
                </a:rPr>
                <a:t>eating</a:t>
              </a:r>
            </a:p>
          </p:txBody>
        </p:sp>
        <p:sp>
          <p:nvSpPr>
            <p:cNvPr id="68" name="TextBox 67">
              <a:extLst>
                <a:ext uri="{FF2B5EF4-FFF2-40B4-BE49-F238E27FC236}">
                  <a16:creationId xmlns:a16="http://schemas.microsoft.com/office/drawing/2014/main" id="{32FA554B-ABA3-E05B-941F-E024DE8AFD9B}"/>
                </a:ext>
              </a:extLst>
            </p:cNvPr>
            <p:cNvSpPr txBox="1"/>
            <p:nvPr/>
          </p:nvSpPr>
          <p:spPr>
            <a:xfrm>
              <a:off x="1779179" y="8653108"/>
              <a:ext cx="929595" cy="755735"/>
            </a:xfrm>
            <a:prstGeom prst="rect">
              <a:avLst/>
            </a:prstGeom>
            <a:noFill/>
          </p:spPr>
          <p:txBody>
            <a:bodyPr wrap="square" rtlCol="0">
              <a:spAutoFit/>
            </a:bodyPr>
            <a:lstStyle/>
            <a:p>
              <a:pPr algn="ctr"/>
              <a:r>
                <a:rPr lang="en-GB" sz="1400">
                  <a:solidFill>
                    <a:srgbClr val="6E0036"/>
                  </a:solidFill>
                  <a:latin typeface="Arial" panose="020B0604020202020204" pitchFamily="34" charset="0"/>
                  <a:cs typeface="Arial" panose="020B0604020202020204" pitchFamily="34" charset="0"/>
                </a:rPr>
                <a:t>Safety </a:t>
              </a:r>
            </a:p>
            <a:p>
              <a:pPr algn="ctr"/>
              <a:r>
                <a:rPr lang="en-GB" sz="1400">
                  <a:solidFill>
                    <a:srgbClr val="6E0036"/>
                  </a:solidFill>
                  <a:latin typeface="Arial" panose="020B0604020202020204" pitchFamily="34" charset="0"/>
                  <a:cs typeface="Arial" panose="020B0604020202020204" pitchFamily="34" charset="0"/>
                </a:rPr>
                <a:t>in the home</a:t>
              </a:r>
            </a:p>
          </p:txBody>
        </p:sp>
        <p:sp>
          <p:nvSpPr>
            <p:cNvPr id="74" name="TextBox 73">
              <a:extLst>
                <a:ext uri="{FF2B5EF4-FFF2-40B4-BE49-F238E27FC236}">
                  <a16:creationId xmlns:a16="http://schemas.microsoft.com/office/drawing/2014/main" id="{04C42002-5275-9794-0F20-94F00CAAE1B3}"/>
                </a:ext>
              </a:extLst>
            </p:cNvPr>
            <p:cNvSpPr txBox="1"/>
            <p:nvPr/>
          </p:nvSpPr>
          <p:spPr>
            <a:xfrm>
              <a:off x="649829" y="7987126"/>
              <a:ext cx="1096795" cy="830997"/>
            </a:xfrm>
            <a:prstGeom prst="rect">
              <a:avLst/>
            </a:prstGeom>
            <a:noFill/>
          </p:spPr>
          <p:txBody>
            <a:bodyPr wrap="square" rtlCol="0">
              <a:spAutoFit/>
            </a:bodyPr>
            <a:lstStyle/>
            <a:p>
              <a:pPr algn="ctr"/>
              <a:r>
                <a:rPr lang="en-GB" sz="1200">
                  <a:solidFill>
                    <a:srgbClr val="6E0036"/>
                  </a:solidFill>
                  <a:latin typeface="Arial" panose="020B0604020202020204" pitchFamily="34" charset="0"/>
                  <a:cs typeface="Arial" panose="020B0604020202020204" pitchFamily="34" charset="0"/>
                </a:rPr>
                <a:t>Making </a:t>
              </a:r>
            </a:p>
            <a:p>
              <a:pPr algn="ctr"/>
              <a:r>
                <a:rPr lang="en-GB" sz="1200">
                  <a:solidFill>
                    <a:srgbClr val="6E0036"/>
                  </a:solidFill>
                  <a:latin typeface="Arial" panose="020B0604020202020204" pitchFamily="34" charset="0"/>
                  <a:cs typeface="Arial" panose="020B0604020202020204" pitchFamily="34" charset="0"/>
                </a:rPr>
                <a:t>use of facilities/ services</a:t>
              </a:r>
            </a:p>
          </p:txBody>
        </p:sp>
      </p:grpSp>
      <p:sp>
        <p:nvSpPr>
          <p:cNvPr id="78" name="Arrow: Down 77">
            <a:extLst>
              <a:ext uri="{FF2B5EF4-FFF2-40B4-BE49-F238E27FC236}">
                <a16:creationId xmlns:a16="http://schemas.microsoft.com/office/drawing/2014/main" id="{1F3120B6-F173-BC53-043C-D9186C42CC04}"/>
              </a:ext>
            </a:extLst>
          </p:cNvPr>
          <p:cNvSpPr/>
          <p:nvPr/>
        </p:nvSpPr>
        <p:spPr>
          <a:xfrm>
            <a:off x="5094405" y="7341993"/>
            <a:ext cx="485078" cy="318062"/>
          </a:xfrm>
          <a:prstGeom prst="downArrow">
            <a:avLst/>
          </a:prstGeom>
          <a:solidFill>
            <a:srgbClr val="6E0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78FD0CD7-13B0-B077-3971-AA3DEC549252}"/>
              </a:ext>
            </a:extLst>
          </p:cNvPr>
          <p:cNvSpPr txBox="1"/>
          <p:nvPr/>
        </p:nvSpPr>
        <p:spPr>
          <a:xfrm>
            <a:off x="212169" y="9539047"/>
            <a:ext cx="6697701" cy="369332"/>
          </a:xfrm>
          <a:prstGeom prst="rect">
            <a:avLst/>
          </a:prstGeom>
          <a:noFill/>
        </p:spPr>
        <p:txBody>
          <a:bodyPr wrap="square" rtlCol="0">
            <a:spAutoFit/>
          </a:bodyPr>
          <a:lstStyle/>
          <a:p>
            <a:pPr algn="r"/>
            <a:endParaRPr lang="en-GB" sz="900" dirty="0">
              <a:solidFill>
                <a:schemeClr val="bg1"/>
              </a:solidFill>
              <a:highlight>
                <a:srgbClr val="FFFF00"/>
              </a:highlight>
              <a:latin typeface="Arial" panose="020B0604020202020204" pitchFamily="34" charset="0"/>
              <a:cs typeface="Arial" panose="020B0604020202020204" pitchFamily="34" charset="0"/>
            </a:endParaRPr>
          </a:p>
          <a:p>
            <a:pPr algn="r"/>
            <a:r>
              <a:rPr lang="en-GB" sz="900" dirty="0">
                <a:solidFill>
                  <a:schemeClr val="bg1"/>
                </a:solidFill>
                <a:latin typeface="Arial" panose="020B0604020202020204" pitchFamily="34" charset="0"/>
                <a:cs typeface="Arial" panose="020B0604020202020204" pitchFamily="34" charset="0"/>
              </a:rPr>
              <a:t>© 2026 Local Government Association. All icons made by </a:t>
            </a:r>
            <a:r>
              <a:rPr lang="en-GB" sz="900" dirty="0" err="1">
                <a:solidFill>
                  <a:schemeClr val="bg1"/>
                </a:solidFill>
                <a:latin typeface="Arial" panose="020B0604020202020204" pitchFamily="34" charset="0"/>
                <a:cs typeface="Arial" panose="020B0604020202020204" pitchFamily="34" charset="0"/>
              </a:rPr>
              <a:t>Freepik</a:t>
            </a:r>
            <a:r>
              <a:rPr lang="en-GB" sz="900" dirty="0">
                <a:solidFill>
                  <a:schemeClr val="bg1"/>
                </a:solidFill>
                <a:latin typeface="Arial" panose="020B0604020202020204" pitchFamily="34" charset="0"/>
                <a:cs typeface="Arial" panose="020B0604020202020204" pitchFamily="34" charset="0"/>
              </a:rPr>
              <a:t> from www.flaticon.com</a:t>
            </a:r>
          </a:p>
        </p:txBody>
      </p:sp>
      <p:sp>
        <p:nvSpPr>
          <p:cNvPr id="7" name="TextBox 6">
            <a:extLst>
              <a:ext uri="{FF2B5EF4-FFF2-40B4-BE49-F238E27FC236}">
                <a16:creationId xmlns:a16="http://schemas.microsoft.com/office/drawing/2014/main" id="{E8A8F5ED-C6BC-FCCC-AB4C-4DD2C4CD221A}"/>
              </a:ext>
            </a:extLst>
          </p:cNvPr>
          <p:cNvSpPr txBox="1"/>
          <p:nvPr/>
        </p:nvSpPr>
        <p:spPr>
          <a:xfrm>
            <a:off x="0" y="1378114"/>
            <a:ext cx="6858000" cy="307777"/>
          </a:xfrm>
          <a:prstGeom prst="rect">
            <a:avLst/>
          </a:prstGeom>
          <a:noFill/>
        </p:spPr>
        <p:txBody>
          <a:bodyPr wrap="square" rtlCol="0">
            <a:spAutoFit/>
          </a:bodyPr>
          <a:lstStyle/>
          <a:p>
            <a:pPr algn="r"/>
            <a:r>
              <a:rPr lang="en-GB" sz="1400" i="1" dirty="0">
                <a:solidFill>
                  <a:schemeClr val="bg1"/>
                </a:solidFill>
                <a:latin typeface="Arial" panose="020B0604020202020204" pitchFamily="34" charset="0"/>
                <a:cs typeface="Arial" panose="020B0604020202020204" pitchFamily="34" charset="0"/>
              </a:rPr>
              <a:t>To see the data used in this infographic </a:t>
            </a:r>
            <a:r>
              <a:rPr lang="en-GB" sz="1400" i="1"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click here</a:t>
            </a:r>
            <a:endParaRPr lang="en-GB" sz="14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6580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corner with a purple border&#10;&#10;Description automatically generated">
            <a:extLst>
              <a:ext uri="{FF2B5EF4-FFF2-40B4-BE49-F238E27FC236}">
                <a16:creationId xmlns:a16="http://schemas.microsoft.com/office/drawing/2014/main" id="{A9F69870-9DF8-8E26-1B78-3BF22475A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9" name="Rectangle 8">
            <a:extLst>
              <a:ext uri="{FF2B5EF4-FFF2-40B4-BE49-F238E27FC236}">
                <a16:creationId xmlns:a16="http://schemas.microsoft.com/office/drawing/2014/main" id="{337B955D-F0A2-472C-19EE-1B014551F6F9}"/>
              </a:ext>
            </a:extLst>
          </p:cNvPr>
          <p:cNvSpPr/>
          <p:nvPr/>
        </p:nvSpPr>
        <p:spPr>
          <a:xfrm>
            <a:off x="80149" y="362415"/>
            <a:ext cx="1581383" cy="96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11" name="Picture 10">
            <a:extLst>
              <a:ext uri="{FF2B5EF4-FFF2-40B4-BE49-F238E27FC236}">
                <a16:creationId xmlns:a16="http://schemas.microsoft.com/office/drawing/2014/main" id="{1B18A6C3-4551-766C-F4E4-EE2DCECE5FC7}"/>
              </a:ext>
            </a:extLst>
          </p:cNvPr>
          <p:cNvPicPr>
            <a:picLocks noChangeAspect="1"/>
          </p:cNvPicPr>
          <p:nvPr/>
        </p:nvPicPr>
        <p:blipFill rotWithShape="1">
          <a:blip r:embed="rId3"/>
          <a:srcRect l="50569" t="35433" r="18130" b="31427"/>
          <a:stretch/>
        </p:blipFill>
        <p:spPr>
          <a:xfrm>
            <a:off x="80149" y="418569"/>
            <a:ext cx="2146610" cy="852272"/>
          </a:xfrm>
          <a:prstGeom prst="rect">
            <a:avLst/>
          </a:prstGeom>
        </p:spPr>
      </p:pic>
      <p:sp>
        <p:nvSpPr>
          <p:cNvPr id="12" name="TextBox 11">
            <a:extLst>
              <a:ext uri="{FF2B5EF4-FFF2-40B4-BE49-F238E27FC236}">
                <a16:creationId xmlns:a16="http://schemas.microsoft.com/office/drawing/2014/main" id="{75A285D4-5531-D062-7224-DBA6D4BE81C9}"/>
              </a:ext>
            </a:extLst>
          </p:cNvPr>
          <p:cNvSpPr txBox="1"/>
          <p:nvPr/>
        </p:nvSpPr>
        <p:spPr>
          <a:xfrm>
            <a:off x="2645150" y="372888"/>
            <a:ext cx="3578224" cy="954107"/>
          </a:xfrm>
          <a:prstGeom prst="rect">
            <a:avLst/>
          </a:prstGeom>
          <a:noFill/>
        </p:spPr>
        <p:txBody>
          <a:bodyPr wrap="none" rtlCol="0">
            <a:spAutoFit/>
          </a:bodyPr>
          <a:lstStyle/>
          <a:p>
            <a:pPr algn="ctr"/>
            <a:r>
              <a:rPr lang="en-GB" sz="3200" b="1">
                <a:solidFill>
                  <a:srgbClr val="701461"/>
                </a:solidFill>
                <a:latin typeface="Arial" panose="020B0604020202020204" pitchFamily="34" charset="0"/>
                <a:cs typeface="Arial" panose="020B0604020202020204" pitchFamily="34" charset="0"/>
              </a:rPr>
              <a:t>Adult Social Care</a:t>
            </a:r>
          </a:p>
          <a:p>
            <a:pPr algn="ctr"/>
            <a:r>
              <a:rPr lang="en-GB" sz="2400">
                <a:solidFill>
                  <a:srgbClr val="00636E"/>
                </a:solidFill>
                <a:latin typeface="Arial" panose="020B0604020202020204" pitchFamily="34" charset="0"/>
                <a:cs typeface="Arial" panose="020B0604020202020204" pitchFamily="34" charset="0"/>
              </a:rPr>
              <a:t>Understanding need</a:t>
            </a:r>
          </a:p>
        </p:txBody>
      </p:sp>
      <p:sp>
        <p:nvSpPr>
          <p:cNvPr id="4" name="TextBox 3">
            <a:extLst>
              <a:ext uri="{FF2B5EF4-FFF2-40B4-BE49-F238E27FC236}">
                <a16:creationId xmlns:a16="http://schemas.microsoft.com/office/drawing/2014/main" id="{139B1516-6355-EB43-3887-059FEEEE363E}"/>
              </a:ext>
            </a:extLst>
          </p:cNvPr>
          <p:cNvSpPr txBox="1"/>
          <p:nvPr/>
        </p:nvSpPr>
        <p:spPr>
          <a:xfrm>
            <a:off x="622063" y="1801954"/>
            <a:ext cx="2371162" cy="1138773"/>
          </a:xfrm>
          <a:prstGeom prst="rect">
            <a:avLst/>
          </a:prstGeom>
          <a:noFill/>
        </p:spPr>
        <p:txBody>
          <a:bodyPr wrap="none" rtlCol="0">
            <a:spAutoFit/>
          </a:bodyPr>
          <a:lstStyle/>
          <a:p>
            <a:pPr algn="ctr"/>
            <a:r>
              <a:rPr lang="en-GB" sz="18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There are </a:t>
            </a:r>
          </a:p>
          <a:p>
            <a:pPr algn="ctr"/>
            <a:r>
              <a:rPr lang="en-GB" sz="3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46.4 million </a:t>
            </a:r>
          </a:p>
          <a:p>
            <a:pPr algn="ctr"/>
            <a:r>
              <a:rPr lang="en-GB" sz="18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adults in England</a:t>
            </a:r>
            <a:endParaRPr lang="en-GB">
              <a:solidFill>
                <a:srgbClr val="00636E"/>
              </a:solidFill>
            </a:endParaRPr>
          </a:p>
        </p:txBody>
      </p:sp>
      <p:sp>
        <p:nvSpPr>
          <p:cNvPr id="6" name="Rectangle: Diagonal Corners Rounded 5">
            <a:extLst>
              <a:ext uri="{FF2B5EF4-FFF2-40B4-BE49-F238E27FC236}">
                <a16:creationId xmlns:a16="http://schemas.microsoft.com/office/drawing/2014/main" id="{0347EECE-67FD-FA1A-E238-B7682F2D1343}"/>
              </a:ext>
            </a:extLst>
          </p:cNvPr>
          <p:cNvSpPr/>
          <p:nvPr/>
        </p:nvSpPr>
        <p:spPr>
          <a:xfrm>
            <a:off x="607733" y="2999671"/>
            <a:ext cx="1109555" cy="1276815"/>
          </a:xfrm>
          <a:prstGeom prst="round2DiagRect">
            <a:avLst/>
          </a:prstGeom>
          <a:noFill/>
          <a:ln w="38100">
            <a:solidFill>
              <a:srgbClr val="0063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7" name="TextBox 6">
            <a:extLst>
              <a:ext uri="{FF2B5EF4-FFF2-40B4-BE49-F238E27FC236}">
                <a16:creationId xmlns:a16="http://schemas.microsoft.com/office/drawing/2014/main" id="{E544FCB7-D238-A05C-129F-866FDBE70C32}"/>
              </a:ext>
            </a:extLst>
          </p:cNvPr>
          <p:cNvSpPr txBox="1"/>
          <p:nvPr/>
        </p:nvSpPr>
        <p:spPr>
          <a:xfrm>
            <a:off x="445648" y="3034353"/>
            <a:ext cx="1460810" cy="707886"/>
          </a:xfrm>
          <a:prstGeom prst="rect">
            <a:avLst/>
          </a:prstGeom>
          <a:noFill/>
        </p:spPr>
        <p:txBody>
          <a:bodyPr wrap="square" rtlCol="0">
            <a:spAutoFit/>
          </a:bodyPr>
          <a:lstStyle/>
          <a:p>
            <a:pPr algn="ctr"/>
            <a:r>
              <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35.5 million </a:t>
            </a:r>
            <a:r>
              <a:rPr lang="en-GB" sz="16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(76%)</a:t>
            </a:r>
            <a:endPar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 age 18-64</a:t>
            </a:r>
            <a:endParaRPr lang="en-GB" sz="1200">
              <a:solidFill>
                <a:srgbClr val="00636E"/>
              </a:solidFill>
            </a:endParaRPr>
          </a:p>
        </p:txBody>
      </p:sp>
      <p:sp>
        <p:nvSpPr>
          <p:cNvPr id="10" name="Rectangle: Diagonal Corners Rounded 9">
            <a:extLst>
              <a:ext uri="{FF2B5EF4-FFF2-40B4-BE49-F238E27FC236}">
                <a16:creationId xmlns:a16="http://schemas.microsoft.com/office/drawing/2014/main" id="{6C51C7C6-8C52-3F8F-D288-742834F3FD68}"/>
              </a:ext>
            </a:extLst>
          </p:cNvPr>
          <p:cNvSpPr/>
          <p:nvPr/>
        </p:nvSpPr>
        <p:spPr>
          <a:xfrm rot="5400000">
            <a:off x="1757446" y="3084271"/>
            <a:ext cx="1278000" cy="1108800"/>
          </a:xfrm>
          <a:prstGeom prst="round2DiagRect">
            <a:avLst/>
          </a:prstGeom>
          <a:noFill/>
          <a:ln w="38100">
            <a:solidFill>
              <a:srgbClr val="0063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13" name="TextBox 12">
            <a:extLst>
              <a:ext uri="{FF2B5EF4-FFF2-40B4-BE49-F238E27FC236}">
                <a16:creationId xmlns:a16="http://schemas.microsoft.com/office/drawing/2014/main" id="{395DC494-1B65-56C8-531D-3F409A1DABC7}"/>
              </a:ext>
            </a:extLst>
          </p:cNvPr>
          <p:cNvSpPr txBox="1"/>
          <p:nvPr/>
        </p:nvSpPr>
        <p:spPr>
          <a:xfrm>
            <a:off x="1655948" y="3034353"/>
            <a:ext cx="1460810" cy="707886"/>
          </a:xfrm>
          <a:prstGeom prst="rect">
            <a:avLst/>
          </a:prstGeom>
          <a:noFill/>
        </p:spPr>
        <p:txBody>
          <a:bodyPr wrap="square" rtlCol="0">
            <a:spAutoFit/>
          </a:bodyPr>
          <a:lstStyle/>
          <a:p>
            <a:pPr algn="ctr"/>
            <a:r>
              <a:rPr lang="en-GB" sz="1200">
                <a:solidFill>
                  <a:srgbClr val="00636E"/>
                </a:solidFill>
                <a:latin typeface="Arial" panose="020B0604020202020204" pitchFamily="34" charset="0"/>
                <a:ea typeface="Times New Roman" panose="02020603050405020304" pitchFamily="18" charset="0"/>
                <a:cs typeface="Times New Roman" panose="02020603050405020304" pitchFamily="18" charset="0"/>
              </a:rPr>
              <a:t>11</a:t>
            </a:r>
            <a:r>
              <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.0 million </a:t>
            </a:r>
            <a:r>
              <a:rPr lang="en-GB" sz="16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(24%)</a:t>
            </a:r>
            <a:endPar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GB" sz="1200">
                <a:solidFill>
                  <a:srgbClr val="00636E"/>
                </a:solidFill>
                <a:effectLst/>
                <a:latin typeface="Arial" panose="020B0604020202020204" pitchFamily="34" charset="0"/>
                <a:ea typeface="Times New Roman" panose="02020603050405020304" pitchFamily="18" charset="0"/>
                <a:cs typeface="Times New Roman" panose="02020603050405020304" pitchFamily="18" charset="0"/>
              </a:rPr>
              <a:t> age 65+</a:t>
            </a:r>
            <a:endParaRPr lang="en-GB" sz="1200">
              <a:solidFill>
                <a:srgbClr val="00636E"/>
              </a:solidFill>
            </a:endParaRPr>
          </a:p>
        </p:txBody>
      </p:sp>
      <p:sp>
        <p:nvSpPr>
          <p:cNvPr id="15" name="Hexagon 14">
            <a:extLst>
              <a:ext uri="{FF2B5EF4-FFF2-40B4-BE49-F238E27FC236}">
                <a16:creationId xmlns:a16="http://schemas.microsoft.com/office/drawing/2014/main" id="{2C93F644-B62A-5734-3671-21F9C3190612}"/>
              </a:ext>
            </a:extLst>
          </p:cNvPr>
          <p:cNvSpPr/>
          <p:nvPr/>
        </p:nvSpPr>
        <p:spPr>
          <a:xfrm>
            <a:off x="3033133" y="1738612"/>
            <a:ext cx="1613440" cy="1492831"/>
          </a:xfrm>
          <a:prstGeom prst="hexagon">
            <a:avLst/>
          </a:prstGeom>
          <a:solidFill>
            <a:srgbClr val="701461"/>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atin typeface="Arial" panose="020B0604020202020204" pitchFamily="34" charset="0"/>
                <a:cs typeface="Arial" panose="020B0604020202020204" pitchFamily="34" charset="0"/>
              </a:rPr>
              <a:t>2 million </a:t>
            </a:r>
            <a:r>
              <a:rPr lang="en-GB" sz="1200" u="sng">
                <a:latin typeface="Arial" panose="020B0604020202020204" pitchFamily="34" charset="0"/>
                <a:cs typeface="Arial" panose="020B0604020202020204" pitchFamily="34" charset="0"/>
              </a:rPr>
              <a:t>NEW</a:t>
            </a:r>
            <a:r>
              <a:rPr lang="en-GB" sz="1200">
                <a:latin typeface="Arial" panose="020B0604020202020204" pitchFamily="34" charset="0"/>
                <a:cs typeface="Arial" panose="020B0604020202020204" pitchFamily="34" charset="0"/>
              </a:rPr>
              <a:t> requests for adult social care in 2024/25</a:t>
            </a:r>
            <a:endParaRPr lang="en-GB">
              <a:latin typeface="Arial" panose="020B0604020202020204" pitchFamily="34" charset="0"/>
              <a:cs typeface="Arial" panose="020B0604020202020204" pitchFamily="34" charset="0"/>
            </a:endParaRPr>
          </a:p>
        </p:txBody>
      </p:sp>
      <p:sp>
        <p:nvSpPr>
          <p:cNvPr id="16" name="Hexagon 15">
            <a:extLst>
              <a:ext uri="{FF2B5EF4-FFF2-40B4-BE49-F238E27FC236}">
                <a16:creationId xmlns:a16="http://schemas.microsoft.com/office/drawing/2014/main" id="{7AD8F093-58A1-7C08-B682-89AC39BB033A}"/>
              </a:ext>
            </a:extLst>
          </p:cNvPr>
          <p:cNvSpPr/>
          <p:nvPr/>
        </p:nvSpPr>
        <p:spPr>
          <a:xfrm>
            <a:off x="4343794" y="1774795"/>
            <a:ext cx="1409410" cy="1416973"/>
          </a:xfrm>
          <a:prstGeom prst="hexagon">
            <a:avLst/>
          </a:prstGeom>
          <a:solidFill>
            <a:srgbClr val="941C82"/>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a:latin typeface="Arial" panose="020B0604020202020204" pitchFamily="34" charset="0"/>
                <a:cs typeface="Arial" panose="020B0604020202020204" pitchFamily="34" charset="0"/>
              </a:rPr>
              <a:t>888,755 </a:t>
            </a:r>
          </a:p>
          <a:p>
            <a:pPr algn="ctr"/>
            <a:r>
              <a:rPr lang="en-GB" sz="1000">
                <a:latin typeface="Arial" panose="020B0604020202020204" pitchFamily="34" charset="0"/>
                <a:cs typeface="Arial" panose="020B0604020202020204" pitchFamily="34" charset="0"/>
              </a:rPr>
              <a:t>adults receiving long-term support in 2024/25</a:t>
            </a:r>
          </a:p>
        </p:txBody>
      </p:sp>
      <p:cxnSp>
        <p:nvCxnSpPr>
          <p:cNvPr id="19" name="Straight Connector 18">
            <a:extLst>
              <a:ext uri="{FF2B5EF4-FFF2-40B4-BE49-F238E27FC236}">
                <a16:creationId xmlns:a16="http://schemas.microsoft.com/office/drawing/2014/main" id="{48067184-EB09-099D-4B16-0618AA61C177}"/>
              </a:ext>
            </a:extLst>
          </p:cNvPr>
          <p:cNvCxnSpPr>
            <a:cxnSpLocks/>
          </p:cNvCxnSpPr>
          <p:nvPr/>
        </p:nvCxnSpPr>
        <p:spPr>
          <a:xfrm>
            <a:off x="529673" y="4891664"/>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FFB6416-99AB-2708-1C50-0599B701E906}"/>
              </a:ext>
            </a:extLst>
          </p:cNvPr>
          <p:cNvCxnSpPr>
            <a:cxnSpLocks/>
          </p:cNvCxnSpPr>
          <p:nvPr/>
        </p:nvCxnSpPr>
        <p:spPr>
          <a:xfrm>
            <a:off x="4051503" y="4975290"/>
            <a:ext cx="0" cy="4480944"/>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6775BA2-161C-F4BE-939B-DBF8E9E687DD}"/>
              </a:ext>
            </a:extLst>
          </p:cNvPr>
          <p:cNvSpPr txBox="1"/>
          <p:nvPr/>
        </p:nvSpPr>
        <p:spPr>
          <a:xfrm>
            <a:off x="551588" y="4975290"/>
            <a:ext cx="1271640" cy="1123384"/>
          </a:xfrm>
          <a:prstGeom prst="rect">
            <a:avLst/>
          </a:prstGeom>
          <a:noFill/>
        </p:spPr>
        <p:txBody>
          <a:bodyPr wrap="square" rtlCol="0">
            <a:spAutoFit/>
          </a:bodyPr>
          <a:lstStyle/>
          <a:p>
            <a:pPr algn="r">
              <a:spcAft>
                <a:spcPts val="600"/>
              </a:spcAft>
            </a:pPr>
            <a:r>
              <a:rPr lang="en-GB" sz="1050" b="1">
                <a:latin typeface="Arial" panose="020B0604020202020204" pitchFamily="34" charset="0"/>
                <a:cs typeface="Arial" panose="020B0604020202020204" pitchFamily="34" charset="0"/>
              </a:rPr>
              <a:t>Healthy life expectancy</a:t>
            </a:r>
            <a:endParaRPr lang="en-GB" sz="1000" b="1">
              <a:latin typeface="Arial" panose="020B0604020202020204" pitchFamily="34" charset="0"/>
              <a:cs typeface="Arial" panose="020B0604020202020204" pitchFamily="34" charset="0"/>
            </a:endParaRPr>
          </a:p>
          <a:p>
            <a:pPr algn="ctr">
              <a:spcAft>
                <a:spcPts val="600"/>
              </a:spcAft>
            </a:pPr>
            <a:r>
              <a:rPr lang="en-GB">
                <a:solidFill>
                  <a:srgbClr val="00636E"/>
                </a:solidFill>
                <a:latin typeface="Arial" panose="020B0604020202020204" pitchFamily="34" charset="0"/>
                <a:cs typeface="Arial" panose="020B0604020202020204" pitchFamily="34" charset="0"/>
              </a:rPr>
              <a:t>61.5 years</a:t>
            </a:r>
          </a:p>
          <a:p>
            <a:pPr algn="ctr">
              <a:spcAft>
                <a:spcPts val="600"/>
              </a:spcAft>
            </a:pPr>
            <a:r>
              <a:rPr lang="en-GB">
                <a:solidFill>
                  <a:srgbClr val="701461"/>
                </a:solidFill>
                <a:latin typeface="Arial" panose="020B0604020202020204" pitchFamily="34" charset="0"/>
                <a:cs typeface="Arial" panose="020B0604020202020204" pitchFamily="34" charset="0"/>
              </a:rPr>
              <a:t>61.9 years</a:t>
            </a:r>
          </a:p>
        </p:txBody>
      </p:sp>
      <p:sp>
        <p:nvSpPr>
          <p:cNvPr id="25" name="TextBox 24">
            <a:extLst>
              <a:ext uri="{FF2B5EF4-FFF2-40B4-BE49-F238E27FC236}">
                <a16:creationId xmlns:a16="http://schemas.microsoft.com/office/drawing/2014/main" id="{125B26E5-3B25-271D-33D3-84AB697BFD38}"/>
              </a:ext>
            </a:extLst>
          </p:cNvPr>
          <p:cNvSpPr txBox="1"/>
          <p:nvPr/>
        </p:nvSpPr>
        <p:spPr>
          <a:xfrm>
            <a:off x="2727561" y="4977149"/>
            <a:ext cx="1271640" cy="1123384"/>
          </a:xfrm>
          <a:prstGeom prst="rect">
            <a:avLst/>
          </a:prstGeom>
          <a:noFill/>
        </p:spPr>
        <p:txBody>
          <a:bodyPr wrap="square" rtlCol="0">
            <a:spAutoFit/>
          </a:bodyPr>
          <a:lstStyle/>
          <a:p>
            <a:pPr>
              <a:spcAft>
                <a:spcPts val="600"/>
              </a:spcAft>
            </a:pPr>
            <a:r>
              <a:rPr lang="en-GB" sz="1050" b="1">
                <a:latin typeface="Arial" panose="020B0604020202020204" pitchFamily="34" charset="0"/>
                <a:cs typeface="Arial" panose="020B0604020202020204" pitchFamily="34" charset="0"/>
              </a:rPr>
              <a:t>Full life expectancy</a:t>
            </a:r>
            <a:endParaRPr lang="en-GB" sz="1000" b="1">
              <a:latin typeface="Arial" panose="020B0604020202020204" pitchFamily="34" charset="0"/>
              <a:cs typeface="Arial" panose="020B0604020202020204" pitchFamily="34" charset="0"/>
            </a:endParaRPr>
          </a:p>
          <a:p>
            <a:pPr algn="ctr">
              <a:spcAft>
                <a:spcPts val="600"/>
              </a:spcAft>
            </a:pPr>
            <a:r>
              <a:rPr lang="en-GB">
                <a:solidFill>
                  <a:srgbClr val="00636E"/>
                </a:solidFill>
                <a:latin typeface="Arial" panose="020B0604020202020204" pitchFamily="34" charset="0"/>
                <a:cs typeface="Arial" panose="020B0604020202020204" pitchFamily="34" charset="0"/>
              </a:rPr>
              <a:t>79.1 years</a:t>
            </a:r>
          </a:p>
          <a:p>
            <a:pPr algn="ctr">
              <a:spcAft>
                <a:spcPts val="600"/>
              </a:spcAft>
            </a:pPr>
            <a:r>
              <a:rPr lang="en-GB">
                <a:solidFill>
                  <a:srgbClr val="701461"/>
                </a:solidFill>
                <a:latin typeface="Arial" panose="020B0604020202020204" pitchFamily="34" charset="0"/>
                <a:cs typeface="Arial" panose="020B0604020202020204" pitchFamily="34" charset="0"/>
              </a:rPr>
              <a:t>83.1 years</a:t>
            </a:r>
          </a:p>
        </p:txBody>
      </p:sp>
      <p:sp>
        <p:nvSpPr>
          <p:cNvPr id="27" name="TextBox 26">
            <a:extLst>
              <a:ext uri="{FF2B5EF4-FFF2-40B4-BE49-F238E27FC236}">
                <a16:creationId xmlns:a16="http://schemas.microsoft.com/office/drawing/2014/main" id="{B5A3ADA0-42D1-A7B3-63B0-172A3B3C6E2C}"/>
              </a:ext>
            </a:extLst>
          </p:cNvPr>
          <p:cNvSpPr txBox="1"/>
          <p:nvPr/>
        </p:nvSpPr>
        <p:spPr>
          <a:xfrm>
            <a:off x="1905089" y="5402201"/>
            <a:ext cx="686278" cy="307777"/>
          </a:xfrm>
          <a:prstGeom prst="rect">
            <a:avLst/>
          </a:prstGeom>
          <a:solidFill>
            <a:srgbClr val="00636E"/>
          </a:solidFill>
        </p:spPr>
        <p:txBody>
          <a:bodyPr wrap="none" rtlCol="0">
            <a:spAutoFit/>
          </a:bodyPr>
          <a:lstStyle/>
          <a:p>
            <a:pPr algn="ctr">
              <a:spcAft>
                <a:spcPts val="1200"/>
              </a:spcAft>
            </a:pPr>
            <a:r>
              <a:rPr lang="en-GB" sz="1400">
                <a:solidFill>
                  <a:schemeClr val="bg1"/>
                </a:solidFill>
              </a:rPr>
              <a:t>MALES</a:t>
            </a:r>
          </a:p>
        </p:txBody>
      </p:sp>
      <p:sp>
        <p:nvSpPr>
          <p:cNvPr id="28" name="TextBox 27">
            <a:extLst>
              <a:ext uri="{FF2B5EF4-FFF2-40B4-BE49-F238E27FC236}">
                <a16:creationId xmlns:a16="http://schemas.microsoft.com/office/drawing/2014/main" id="{D54309C0-B47E-F90E-D3A5-49B70A9BED86}"/>
              </a:ext>
            </a:extLst>
          </p:cNvPr>
          <p:cNvSpPr txBox="1"/>
          <p:nvPr/>
        </p:nvSpPr>
        <p:spPr>
          <a:xfrm>
            <a:off x="1820130" y="5798445"/>
            <a:ext cx="856196" cy="307777"/>
          </a:xfrm>
          <a:prstGeom prst="rect">
            <a:avLst/>
          </a:prstGeom>
          <a:solidFill>
            <a:srgbClr val="701461"/>
          </a:solidFill>
        </p:spPr>
        <p:txBody>
          <a:bodyPr wrap="none" rtlCol="0">
            <a:spAutoFit/>
          </a:bodyPr>
          <a:lstStyle/>
          <a:p>
            <a:pPr algn="ctr">
              <a:spcAft>
                <a:spcPts val="1200"/>
              </a:spcAft>
            </a:pPr>
            <a:r>
              <a:rPr lang="en-GB" sz="1400">
                <a:solidFill>
                  <a:schemeClr val="bg1"/>
                </a:solidFill>
              </a:rPr>
              <a:t>FEMALES</a:t>
            </a:r>
          </a:p>
        </p:txBody>
      </p:sp>
      <p:sp>
        <p:nvSpPr>
          <p:cNvPr id="74" name="Rectangle: Rounded Corners 73">
            <a:extLst>
              <a:ext uri="{FF2B5EF4-FFF2-40B4-BE49-F238E27FC236}">
                <a16:creationId xmlns:a16="http://schemas.microsoft.com/office/drawing/2014/main" id="{A7EBE659-BB63-3009-D4F9-33621B35443C}"/>
              </a:ext>
            </a:extLst>
          </p:cNvPr>
          <p:cNvSpPr/>
          <p:nvPr/>
        </p:nvSpPr>
        <p:spPr>
          <a:xfrm>
            <a:off x="4222784" y="5038737"/>
            <a:ext cx="2452615" cy="850841"/>
          </a:xfrm>
          <a:prstGeom prst="roundRect">
            <a:avLst/>
          </a:prstGeom>
          <a:solidFill>
            <a:srgbClr val="2E265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solidFill>
                  <a:schemeClr val="bg1"/>
                </a:solidFill>
                <a:latin typeface="Arial" panose="020B0604020202020204" pitchFamily="34" charset="0"/>
                <a:ea typeface="Times New Roman" panose="02020603050405020304" pitchFamily="18" charset="0"/>
                <a:cs typeface="Times New Roman" panose="02020603050405020304" pitchFamily="18" charset="0"/>
              </a:rPr>
              <a:t>4.7</a:t>
            </a:r>
            <a:r>
              <a:rPr lang="en-GB" sz="2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million </a:t>
            </a:r>
            <a:r>
              <a:rPr lang="en-GB" sz="14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(8.3%) </a:t>
            </a:r>
            <a:endParaRPr lang="en-GB" sz="2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people provide </a:t>
            </a:r>
          </a:p>
          <a:p>
            <a:r>
              <a:rPr lang="en-GB" sz="14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unpaid care at home</a:t>
            </a:r>
            <a:endParaRPr lang="en-GB" sz="1400">
              <a:solidFill>
                <a:schemeClr val="bg1"/>
              </a:solidFill>
            </a:endParaRPr>
          </a:p>
        </p:txBody>
      </p:sp>
      <p:pic>
        <p:nvPicPr>
          <p:cNvPr id="76" name="Picture 75">
            <a:extLst>
              <a:ext uri="{FF2B5EF4-FFF2-40B4-BE49-F238E27FC236}">
                <a16:creationId xmlns:a16="http://schemas.microsoft.com/office/drawing/2014/main" id="{00000000-0008-0000-0300-000060020000}"/>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125983" y="5172418"/>
            <a:ext cx="477198" cy="483653"/>
          </a:xfrm>
          <a:prstGeom prst="rect">
            <a:avLst/>
          </a:prstGeom>
        </p:spPr>
      </p:pic>
      <p:sp>
        <p:nvSpPr>
          <p:cNvPr id="85" name="Hexagon 84">
            <a:extLst>
              <a:ext uri="{FF2B5EF4-FFF2-40B4-BE49-F238E27FC236}">
                <a16:creationId xmlns:a16="http://schemas.microsoft.com/office/drawing/2014/main" id="{A09E69A7-827F-43D3-D104-EE9F3F8B7233}"/>
              </a:ext>
            </a:extLst>
          </p:cNvPr>
          <p:cNvSpPr/>
          <p:nvPr/>
        </p:nvSpPr>
        <p:spPr>
          <a:xfrm>
            <a:off x="5373552" y="1786944"/>
            <a:ext cx="1471229" cy="1397633"/>
          </a:xfrm>
          <a:prstGeom prst="hexagon">
            <a:avLst/>
          </a:prstGeom>
          <a:solidFill>
            <a:srgbClr val="AB4A99"/>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a:latin typeface="Arial" panose="020B0604020202020204" pitchFamily="34" charset="0"/>
                <a:cs typeface="Arial" panose="020B0604020202020204" pitchFamily="34" charset="0"/>
              </a:rPr>
              <a:t>238,790</a:t>
            </a:r>
            <a:r>
              <a:rPr lang="en-GB">
                <a:latin typeface="Arial" panose="020B0604020202020204" pitchFamily="34" charset="0"/>
                <a:cs typeface="Arial" panose="020B0604020202020204" pitchFamily="34" charset="0"/>
              </a:rPr>
              <a:t> </a:t>
            </a:r>
          </a:p>
          <a:p>
            <a:pPr algn="ctr"/>
            <a:r>
              <a:rPr lang="en-GB" sz="1000">
                <a:latin typeface="Arial" panose="020B0604020202020204" pitchFamily="34" charset="0"/>
                <a:cs typeface="Arial" panose="020B0604020202020204" pitchFamily="34" charset="0"/>
              </a:rPr>
              <a:t>adults in total receiving short-term care to maximise independence</a:t>
            </a:r>
          </a:p>
        </p:txBody>
      </p:sp>
      <p:sp>
        <p:nvSpPr>
          <p:cNvPr id="88" name="TextBox 87">
            <a:extLst>
              <a:ext uri="{FF2B5EF4-FFF2-40B4-BE49-F238E27FC236}">
                <a16:creationId xmlns:a16="http://schemas.microsoft.com/office/drawing/2014/main" id="{5BD852B6-4F6E-8847-36F7-DD6B61C7EB8F}"/>
              </a:ext>
            </a:extLst>
          </p:cNvPr>
          <p:cNvSpPr txBox="1"/>
          <p:nvPr/>
        </p:nvSpPr>
        <p:spPr>
          <a:xfrm>
            <a:off x="470051" y="4428210"/>
            <a:ext cx="6295442" cy="400110"/>
          </a:xfrm>
          <a:prstGeom prst="rect">
            <a:avLst/>
          </a:prstGeom>
          <a:noFill/>
        </p:spPr>
        <p:txBody>
          <a:bodyPr wrap="square" rtlCol="0">
            <a:spAutoFit/>
          </a:bodyPr>
          <a:lstStyle/>
          <a:p>
            <a:r>
              <a:rPr lang="en-GB" sz="1000">
                <a:solidFill>
                  <a:srgbClr val="701461"/>
                </a:solidFill>
                <a:latin typeface="Arial" panose="020B0604020202020204" pitchFamily="34" charset="0"/>
                <a:cs typeface="Arial" panose="020B0604020202020204" pitchFamily="34" charset="0"/>
              </a:rPr>
              <a:t>The population is ageing. Forecasts predict the proportion aged 85+ years will increase from 2.5% to 3.3% over 25 years. We expect this would lead to an increased demand for adult social care.</a:t>
            </a:r>
          </a:p>
        </p:txBody>
      </p:sp>
      <p:sp>
        <p:nvSpPr>
          <p:cNvPr id="89" name="TextBox 88">
            <a:extLst>
              <a:ext uri="{FF2B5EF4-FFF2-40B4-BE49-F238E27FC236}">
                <a16:creationId xmlns:a16="http://schemas.microsoft.com/office/drawing/2014/main" id="{F93ED14F-2705-E9B8-3EF5-B1F1CCC465EE}"/>
              </a:ext>
            </a:extLst>
          </p:cNvPr>
          <p:cNvSpPr txBox="1"/>
          <p:nvPr/>
        </p:nvSpPr>
        <p:spPr>
          <a:xfrm>
            <a:off x="423747" y="6176289"/>
            <a:ext cx="3575454" cy="553998"/>
          </a:xfrm>
          <a:prstGeom prst="rect">
            <a:avLst/>
          </a:prstGeom>
          <a:noFill/>
        </p:spPr>
        <p:txBody>
          <a:bodyPr wrap="square" rtlCol="0">
            <a:spAutoFit/>
          </a:bodyPr>
          <a:lstStyle/>
          <a:p>
            <a:r>
              <a:rPr lang="en-GB" sz="1000">
                <a:solidFill>
                  <a:srgbClr val="00636E"/>
                </a:solidFill>
                <a:latin typeface="Arial" panose="020B0604020202020204" pitchFamily="34" charset="0"/>
                <a:cs typeface="Arial" panose="020B0604020202020204" pitchFamily="34" charset="0"/>
              </a:rPr>
              <a:t>People are living longer with long-term health conditions and healthy life expectancy has decreased by 9.3 months for males and 14.0 months for females in the last decade.</a:t>
            </a:r>
          </a:p>
        </p:txBody>
      </p:sp>
      <p:sp>
        <p:nvSpPr>
          <p:cNvPr id="91" name="TextBox 90">
            <a:extLst>
              <a:ext uri="{FF2B5EF4-FFF2-40B4-BE49-F238E27FC236}">
                <a16:creationId xmlns:a16="http://schemas.microsoft.com/office/drawing/2014/main" id="{5F4AC511-1892-18D9-A6C0-FD0C3C441AEA}"/>
              </a:ext>
            </a:extLst>
          </p:cNvPr>
          <p:cNvSpPr txBox="1"/>
          <p:nvPr/>
        </p:nvSpPr>
        <p:spPr>
          <a:xfrm>
            <a:off x="3545968" y="3545958"/>
            <a:ext cx="904415" cy="523220"/>
          </a:xfrm>
          <a:prstGeom prst="rect">
            <a:avLst/>
          </a:prstGeom>
          <a:noFill/>
        </p:spPr>
        <p:txBody>
          <a:bodyPr wrap="none" rtlCol="0">
            <a:spAutoFit/>
          </a:bodyPr>
          <a:lstStyle/>
          <a:p>
            <a:r>
              <a:rPr lang="en-GB" sz="2800">
                <a:solidFill>
                  <a:srgbClr val="701461"/>
                </a:solidFill>
                <a:latin typeface="Arial" panose="020B0604020202020204" pitchFamily="34" charset="0"/>
                <a:cs typeface="Arial" panose="020B0604020202020204" pitchFamily="34" charset="0"/>
              </a:rPr>
              <a:t>66%</a:t>
            </a:r>
          </a:p>
        </p:txBody>
      </p:sp>
      <p:sp>
        <p:nvSpPr>
          <p:cNvPr id="92" name="TextBox 91">
            <a:extLst>
              <a:ext uri="{FF2B5EF4-FFF2-40B4-BE49-F238E27FC236}">
                <a16:creationId xmlns:a16="http://schemas.microsoft.com/office/drawing/2014/main" id="{4CD87A43-182E-A563-813D-BDC80A1F8F4A}"/>
              </a:ext>
            </a:extLst>
          </p:cNvPr>
          <p:cNvSpPr txBox="1"/>
          <p:nvPr/>
        </p:nvSpPr>
        <p:spPr>
          <a:xfrm>
            <a:off x="4746688" y="3568505"/>
            <a:ext cx="904415" cy="523220"/>
          </a:xfrm>
          <a:prstGeom prst="rect">
            <a:avLst/>
          </a:prstGeom>
          <a:noFill/>
        </p:spPr>
        <p:txBody>
          <a:bodyPr wrap="none" rtlCol="0">
            <a:spAutoFit/>
          </a:bodyPr>
          <a:lstStyle/>
          <a:p>
            <a:r>
              <a:rPr lang="en-GB" sz="2800">
                <a:solidFill>
                  <a:srgbClr val="701461"/>
                </a:solidFill>
                <a:latin typeface="Arial" panose="020B0604020202020204" pitchFamily="34" charset="0"/>
                <a:cs typeface="Arial" panose="020B0604020202020204" pitchFamily="34" charset="0"/>
              </a:rPr>
              <a:t>65%</a:t>
            </a:r>
          </a:p>
        </p:txBody>
      </p:sp>
      <p:sp>
        <p:nvSpPr>
          <p:cNvPr id="93" name="TextBox 92">
            <a:extLst>
              <a:ext uri="{FF2B5EF4-FFF2-40B4-BE49-F238E27FC236}">
                <a16:creationId xmlns:a16="http://schemas.microsoft.com/office/drawing/2014/main" id="{DFE8BEB8-9087-9046-D35C-5109E3E3129D}"/>
              </a:ext>
            </a:extLst>
          </p:cNvPr>
          <p:cNvSpPr txBox="1"/>
          <p:nvPr/>
        </p:nvSpPr>
        <p:spPr>
          <a:xfrm>
            <a:off x="5874568" y="3575607"/>
            <a:ext cx="904415" cy="523220"/>
          </a:xfrm>
          <a:prstGeom prst="rect">
            <a:avLst/>
          </a:prstGeom>
          <a:noFill/>
        </p:spPr>
        <p:txBody>
          <a:bodyPr wrap="none" rtlCol="0">
            <a:spAutoFit/>
          </a:bodyPr>
          <a:lstStyle/>
          <a:p>
            <a:r>
              <a:rPr lang="en-GB" sz="2800">
                <a:solidFill>
                  <a:srgbClr val="701461"/>
                </a:solidFill>
                <a:latin typeface="Arial" panose="020B0604020202020204" pitchFamily="34" charset="0"/>
                <a:cs typeface="Arial" panose="020B0604020202020204" pitchFamily="34" charset="0"/>
              </a:rPr>
              <a:t>89%</a:t>
            </a:r>
          </a:p>
        </p:txBody>
      </p:sp>
      <p:sp>
        <p:nvSpPr>
          <p:cNvPr id="94" name="TextBox 93">
            <a:extLst>
              <a:ext uri="{FF2B5EF4-FFF2-40B4-BE49-F238E27FC236}">
                <a16:creationId xmlns:a16="http://schemas.microsoft.com/office/drawing/2014/main" id="{F4E634F8-2479-E0EA-F9CB-1D2E46663545}"/>
              </a:ext>
            </a:extLst>
          </p:cNvPr>
          <p:cNvSpPr txBox="1"/>
          <p:nvPr/>
        </p:nvSpPr>
        <p:spPr>
          <a:xfrm>
            <a:off x="3545782" y="4052755"/>
            <a:ext cx="3129617" cy="369332"/>
          </a:xfrm>
          <a:prstGeom prst="rect">
            <a:avLst/>
          </a:prstGeom>
          <a:noFill/>
        </p:spPr>
        <p:txBody>
          <a:bodyPr wrap="square" rtlCol="0">
            <a:spAutoFit/>
          </a:bodyPr>
          <a:lstStyle/>
          <a:p>
            <a:pPr algn="ctr"/>
            <a:r>
              <a:rPr lang="en-GB">
                <a:solidFill>
                  <a:srgbClr val="701461"/>
                </a:solidFill>
                <a:latin typeface="Arial" panose="020B0604020202020204" pitchFamily="34" charset="0"/>
                <a:cs typeface="Arial" panose="020B0604020202020204" pitchFamily="34" charset="0"/>
              </a:rPr>
              <a:t>were people aged 65+ years</a:t>
            </a:r>
          </a:p>
        </p:txBody>
      </p:sp>
      <p:sp>
        <p:nvSpPr>
          <p:cNvPr id="95" name="Arrow: Down 94">
            <a:extLst>
              <a:ext uri="{FF2B5EF4-FFF2-40B4-BE49-F238E27FC236}">
                <a16:creationId xmlns:a16="http://schemas.microsoft.com/office/drawing/2014/main" id="{110B667C-A93B-7ED9-56E9-D631D30B9278}"/>
              </a:ext>
            </a:extLst>
          </p:cNvPr>
          <p:cNvSpPr/>
          <p:nvPr/>
        </p:nvSpPr>
        <p:spPr>
          <a:xfrm>
            <a:off x="3730079" y="3295185"/>
            <a:ext cx="319302" cy="311855"/>
          </a:xfrm>
          <a:prstGeom prst="downArrow">
            <a:avLst/>
          </a:prstGeom>
          <a:noFill/>
          <a:ln w="19050">
            <a:solidFill>
              <a:srgbClr val="7014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96" name="Arrow: Down 95">
            <a:extLst>
              <a:ext uri="{FF2B5EF4-FFF2-40B4-BE49-F238E27FC236}">
                <a16:creationId xmlns:a16="http://schemas.microsoft.com/office/drawing/2014/main" id="{933D1B17-70BD-B609-700C-75B0C45337C4}"/>
              </a:ext>
            </a:extLst>
          </p:cNvPr>
          <p:cNvSpPr/>
          <p:nvPr/>
        </p:nvSpPr>
        <p:spPr>
          <a:xfrm>
            <a:off x="4879594" y="3259934"/>
            <a:ext cx="319302" cy="397676"/>
          </a:xfrm>
          <a:prstGeom prst="downArrow">
            <a:avLst/>
          </a:prstGeom>
          <a:noFill/>
          <a:ln w="19050">
            <a:solidFill>
              <a:srgbClr val="941C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97" name="Arrow: Down 96">
            <a:extLst>
              <a:ext uri="{FF2B5EF4-FFF2-40B4-BE49-F238E27FC236}">
                <a16:creationId xmlns:a16="http://schemas.microsoft.com/office/drawing/2014/main" id="{EAA28347-1044-73A8-0CA3-9A6882699E79}"/>
              </a:ext>
            </a:extLst>
          </p:cNvPr>
          <p:cNvSpPr/>
          <p:nvPr/>
        </p:nvSpPr>
        <p:spPr>
          <a:xfrm>
            <a:off x="6008028" y="3243193"/>
            <a:ext cx="319302" cy="414417"/>
          </a:xfrm>
          <a:prstGeom prst="downArrow">
            <a:avLst/>
          </a:prstGeom>
          <a:noFill/>
          <a:ln w="19050">
            <a:solidFill>
              <a:srgbClr val="AB4A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18" name="Picture 17" descr="A black background with a black square">
            <a:extLst>
              <a:ext uri="{FF2B5EF4-FFF2-40B4-BE49-F238E27FC236}">
                <a16:creationId xmlns:a16="http://schemas.microsoft.com/office/drawing/2014/main" id="{93DF7977-5C24-4A6F-05F1-221FF0F06A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763" y="3723746"/>
            <a:ext cx="517201" cy="517201"/>
          </a:xfrm>
          <a:prstGeom prst="rect">
            <a:avLst/>
          </a:prstGeom>
        </p:spPr>
      </p:pic>
      <p:pic>
        <p:nvPicPr>
          <p:cNvPr id="20" name="Picture 19">
            <a:extLst>
              <a:ext uri="{FF2B5EF4-FFF2-40B4-BE49-F238E27FC236}">
                <a16:creationId xmlns:a16="http://schemas.microsoft.com/office/drawing/2014/main" id="{00000000-0008-0000-0300-000032030000}"/>
              </a:ext>
            </a:extLst>
          </p:cNvPr>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2171299" y="3722813"/>
            <a:ext cx="511219" cy="518134"/>
          </a:xfrm>
          <a:prstGeom prst="rect">
            <a:avLst/>
          </a:prstGeom>
        </p:spPr>
      </p:pic>
      <p:grpSp>
        <p:nvGrpSpPr>
          <p:cNvPr id="26" name="Group 25">
            <a:extLst>
              <a:ext uri="{FF2B5EF4-FFF2-40B4-BE49-F238E27FC236}">
                <a16:creationId xmlns:a16="http://schemas.microsoft.com/office/drawing/2014/main" id="{D4F9AB8D-1C53-3D40-0DCE-A2BDDD1280AD}"/>
              </a:ext>
            </a:extLst>
          </p:cNvPr>
          <p:cNvGrpSpPr/>
          <p:nvPr/>
        </p:nvGrpSpPr>
        <p:grpSpPr>
          <a:xfrm>
            <a:off x="609490" y="6711721"/>
            <a:ext cx="3403173" cy="2733155"/>
            <a:chOff x="754458" y="6711721"/>
            <a:chExt cx="3403173" cy="2733155"/>
          </a:xfrm>
        </p:grpSpPr>
        <p:sp>
          <p:nvSpPr>
            <p:cNvPr id="30" name="Teardrop 29">
              <a:extLst>
                <a:ext uri="{FF2B5EF4-FFF2-40B4-BE49-F238E27FC236}">
                  <a16:creationId xmlns:a16="http://schemas.microsoft.com/office/drawing/2014/main" id="{864DD248-1B4C-0F1E-4C5F-D7AB0E18B23B}"/>
                </a:ext>
              </a:extLst>
            </p:cNvPr>
            <p:cNvSpPr/>
            <p:nvPr/>
          </p:nvSpPr>
          <p:spPr>
            <a:xfrm rot="5400000">
              <a:off x="718860" y="6835713"/>
              <a:ext cx="1825404" cy="1754208"/>
            </a:xfrm>
            <a:prstGeom prst="teardrop">
              <a:avLst/>
            </a:prstGeom>
            <a:solidFill>
              <a:srgbClr val="339E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9" name="TextBox 28">
              <a:extLst>
                <a:ext uri="{FF2B5EF4-FFF2-40B4-BE49-F238E27FC236}">
                  <a16:creationId xmlns:a16="http://schemas.microsoft.com/office/drawing/2014/main" id="{53D73157-64A4-8C96-44C6-F54990201A8C}"/>
                </a:ext>
              </a:extLst>
            </p:cNvPr>
            <p:cNvSpPr txBox="1"/>
            <p:nvPr/>
          </p:nvSpPr>
          <p:spPr>
            <a:xfrm>
              <a:off x="901757" y="6941324"/>
              <a:ext cx="1539486" cy="1569660"/>
            </a:xfrm>
            <a:prstGeom prst="rect">
              <a:avLst/>
            </a:prstGeom>
            <a:noFill/>
          </p:spPr>
          <p:txBody>
            <a:bodyPr wrap="square" rtlCol="0">
              <a:spAutoFit/>
            </a:bodyPr>
            <a:lstStyle/>
            <a:p>
              <a:pPr algn="ctr"/>
              <a:r>
                <a:rPr lang="en-GB">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17.3% </a:t>
              </a:r>
            </a:p>
            <a:p>
              <a:pPr algn="ctr"/>
              <a:r>
                <a:rPr lang="en-GB">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(9.8 million)</a:t>
              </a:r>
            </a:p>
            <a:p>
              <a:pPr algn="ctr"/>
              <a:r>
                <a:rPr lang="en-GB" sz="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have a long-term condition lasting or expected to last more than 12 months </a:t>
              </a:r>
              <a:endParaRPr lang="en-GB" sz="1600">
                <a:solidFill>
                  <a:schemeClr val="bg1"/>
                </a:solidFill>
              </a:endParaRPr>
            </a:p>
          </p:txBody>
        </p:sp>
        <p:sp>
          <p:nvSpPr>
            <p:cNvPr id="31" name="Teardrop 30">
              <a:extLst>
                <a:ext uri="{FF2B5EF4-FFF2-40B4-BE49-F238E27FC236}">
                  <a16:creationId xmlns:a16="http://schemas.microsoft.com/office/drawing/2014/main" id="{56148C13-2D0A-7CF7-1076-90CB7B4C8913}"/>
                </a:ext>
              </a:extLst>
            </p:cNvPr>
            <p:cNvSpPr/>
            <p:nvPr/>
          </p:nvSpPr>
          <p:spPr>
            <a:xfrm rot="10800000">
              <a:off x="2623909" y="6711721"/>
              <a:ext cx="1480054" cy="1193106"/>
            </a:xfrm>
            <a:prstGeom prst="teardrop">
              <a:avLst/>
            </a:prstGeom>
            <a:solidFill>
              <a:srgbClr val="339E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64" name="TextBox 63">
              <a:extLst>
                <a:ext uri="{FF2B5EF4-FFF2-40B4-BE49-F238E27FC236}">
                  <a16:creationId xmlns:a16="http://schemas.microsoft.com/office/drawing/2014/main" id="{70F27F40-8158-81DF-96B1-D12DDE8ED9E1}"/>
                </a:ext>
              </a:extLst>
            </p:cNvPr>
            <p:cNvSpPr txBox="1"/>
            <p:nvPr/>
          </p:nvSpPr>
          <p:spPr>
            <a:xfrm>
              <a:off x="2661541" y="6810806"/>
              <a:ext cx="1442422" cy="1046440"/>
            </a:xfrm>
            <a:prstGeom prst="rect">
              <a:avLst/>
            </a:prstGeom>
            <a:noFill/>
          </p:spPr>
          <p:txBody>
            <a:bodyPr wrap="square" rtlCol="0">
              <a:spAutoFit/>
            </a:bodyPr>
            <a:lstStyle/>
            <a:p>
              <a:pPr algn="ctr"/>
              <a:r>
                <a:rPr lang="en-GB">
                  <a:solidFill>
                    <a:schemeClr val="bg1"/>
                  </a:solidFill>
                  <a:latin typeface="Arial" panose="020B0604020202020204" pitchFamily="34" charset="0"/>
                  <a:ea typeface="Times New Roman" panose="02020603050405020304" pitchFamily="18" charset="0"/>
                  <a:cs typeface="Times New Roman" panose="02020603050405020304" pitchFamily="18" charset="0"/>
                </a:rPr>
                <a:t>18.</a:t>
              </a:r>
              <a:r>
                <a:rPr lang="en-GB">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  </a:t>
              </a:r>
            </a:p>
            <a:p>
              <a:pPr algn="ctr"/>
              <a:r>
                <a:rPr lang="en-GB"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of people aged 65+ report a long-term health problem or disability</a:t>
              </a:r>
            </a:p>
          </p:txBody>
        </p:sp>
        <p:sp>
          <p:nvSpPr>
            <p:cNvPr id="67" name="Teardrop 66">
              <a:extLst>
                <a:ext uri="{FF2B5EF4-FFF2-40B4-BE49-F238E27FC236}">
                  <a16:creationId xmlns:a16="http://schemas.microsoft.com/office/drawing/2014/main" id="{FC28679E-2CF1-1D73-3887-374E6380723B}"/>
                </a:ext>
              </a:extLst>
            </p:cNvPr>
            <p:cNvSpPr/>
            <p:nvPr/>
          </p:nvSpPr>
          <p:spPr>
            <a:xfrm rot="16200000">
              <a:off x="2797701" y="7949929"/>
              <a:ext cx="1205813" cy="1514046"/>
            </a:xfrm>
            <a:prstGeom prst="teardrop">
              <a:avLst/>
            </a:prstGeom>
            <a:solidFill>
              <a:srgbClr val="339EA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68" name="TextBox 67">
              <a:extLst>
                <a:ext uri="{FF2B5EF4-FFF2-40B4-BE49-F238E27FC236}">
                  <a16:creationId xmlns:a16="http://schemas.microsoft.com/office/drawing/2014/main" id="{42F00DAF-0D11-DA66-09FE-8151611548A7}"/>
                </a:ext>
              </a:extLst>
            </p:cNvPr>
            <p:cNvSpPr txBox="1"/>
            <p:nvPr/>
          </p:nvSpPr>
          <p:spPr>
            <a:xfrm>
              <a:off x="2643584" y="8130661"/>
              <a:ext cx="1504103" cy="1154162"/>
            </a:xfrm>
            <a:prstGeom prst="rect">
              <a:avLst/>
            </a:prstGeom>
            <a:noFill/>
          </p:spPr>
          <p:txBody>
            <a:bodyPr wrap="square" rtlCol="0">
              <a:spAutoFit/>
            </a:bodyPr>
            <a:lstStyle/>
            <a:p>
              <a:pPr algn="ctr"/>
              <a:r>
                <a:rPr lang="en-GB">
                  <a:solidFill>
                    <a:schemeClr val="bg1"/>
                  </a:solidFill>
                  <a:latin typeface="Arial" panose="020B0604020202020204" pitchFamily="34" charset="0"/>
                  <a:ea typeface="Times New Roman" panose="02020603050405020304" pitchFamily="18" charset="0"/>
                  <a:cs typeface="Times New Roman" panose="02020603050405020304" pitchFamily="18" charset="0"/>
                </a:rPr>
                <a:t>5.2</a:t>
              </a:r>
              <a:r>
                <a:rPr lang="en-GB">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a:r>
            </a:p>
            <a:p>
              <a:pPr algn="ctr"/>
              <a:r>
                <a:rPr lang="en-GB">
                  <a:solidFill>
                    <a:schemeClr val="bg1"/>
                  </a:solidFill>
                  <a:latin typeface="Arial" panose="020B0604020202020204" pitchFamily="34" charset="0"/>
                  <a:ea typeface="Times New Roman" panose="02020603050405020304" pitchFamily="18" charset="0"/>
                  <a:cs typeface="Times New Roman" panose="02020603050405020304" pitchFamily="18" charset="0"/>
                </a:rPr>
                <a:t>(2.9 million)</a:t>
              </a:r>
              <a:endParaRPr lang="en-GB">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GB"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of people reported bad or very bad </a:t>
              </a:r>
            </a:p>
            <a:p>
              <a:pPr algn="ctr"/>
              <a:r>
                <a:rPr lang="en-GB"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health</a:t>
              </a:r>
            </a:p>
          </p:txBody>
        </p:sp>
        <p:pic>
          <p:nvPicPr>
            <p:cNvPr id="72" name="Picture 71">
              <a:extLst>
                <a:ext uri="{FF2B5EF4-FFF2-40B4-BE49-F238E27FC236}">
                  <a16:creationId xmlns:a16="http://schemas.microsoft.com/office/drawing/2014/main" id="{00000000-0008-0000-0300-000033030000}"/>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1070175" y="8731226"/>
              <a:ext cx="704125" cy="713650"/>
            </a:xfrm>
            <a:prstGeom prst="rect">
              <a:avLst/>
            </a:prstGeom>
          </p:spPr>
        </p:pic>
        <p:pic>
          <p:nvPicPr>
            <p:cNvPr id="23" name="Picture 22" descr="A yellow flower with a black center">
              <a:extLst>
                <a:ext uri="{FF2B5EF4-FFF2-40B4-BE49-F238E27FC236}">
                  <a16:creationId xmlns:a16="http://schemas.microsoft.com/office/drawing/2014/main" id="{05193271-7538-C50D-BB7C-4D68790D231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86919" y="8705710"/>
              <a:ext cx="721747" cy="721747"/>
            </a:xfrm>
            <a:prstGeom prst="rect">
              <a:avLst/>
            </a:prstGeom>
          </p:spPr>
        </p:pic>
      </p:grpSp>
      <p:sp>
        <p:nvSpPr>
          <p:cNvPr id="8" name="Rectangle: Rounded Corners 7">
            <a:extLst>
              <a:ext uri="{FF2B5EF4-FFF2-40B4-BE49-F238E27FC236}">
                <a16:creationId xmlns:a16="http://schemas.microsoft.com/office/drawing/2014/main" id="{F3DB0C06-1B17-B288-94B2-FD8A3141C7AD}"/>
              </a:ext>
            </a:extLst>
          </p:cNvPr>
          <p:cNvSpPr/>
          <p:nvPr/>
        </p:nvSpPr>
        <p:spPr>
          <a:xfrm>
            <a:off x="4949403" y="8485956"/>
            <a:ext cx="1770145" cy="958919"/>
          </a:xfrm>
          <a:prstGeom prst="roundRect">
            <a:avLst/>
          </a:prstGeom>
          <a:noFill/>
          <a:ln w="38100">
            <a:solidFill>
              <a:srgbClr val="BF57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rPr>
              <a:t>77.1% </a:t>
            </a:r>
          </a:p>
          <a:p>
            <a:pPr algn="ctr"/>
            <a:r>
              <a:rPr lang="en-GB" sz="1100">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rPr>
              <a:t>resulted in no ongoing support needs or support of a lower level </a:t>
            </a:r>
          </a:p>
        </p:txBody>
      </p:sp>
      <p:cxnSp>
        <p:nvCxnSpPr>
          <p:cNvPr id="14" name="Straight Connector 13">
            <a:extLst>
              <a:ext uri="{FF2B5EF4-FFF2-40B4-BE49-F238E27FC236}">
                <a16:creationId xmlns:a16="http://schemas.microsoft.com/office/drawing/2014/main" id="{CD1E2251-5B80-5681-520E-59D7FF35BA22}"/>
              </a:ext>
            </a:extLst>
          </p:cNvPr>
          <p:cNvCxnSpPr>
            <a:cxnSpLocks/>
          </p:cNvCxnSpPr>
          <p:nvPr/>
        </p:nvCxnSpPr>
        <p:spPr>
          <a:xfrm>
            <a:off x="4131527" y="7436005"/>
            <a:ext cx="2633966"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A62F1CA0-74FE-AD52-F7A6-1CD29B051329}"/>
              </a:ext>
            </a:extLst>
          </p:cNvPr>
          <p:cNvSpPr/>
          <p:nvPr/>
        </p:nvSpPr>
        <p:spPr>
          <a:xfrm>
            <a:off x="4121044" y="7548068"/>
            <a:ext cx="2231652" cy="867798"/>
          </a:xfrm>
          <a:prstGeom prst="roundRect">
            <a:avLst/>
          </a:prstGeom>
          <a:solidFill>
            <a:srgbClr val="BF5712"/>
          </a:solidFill>
          <a:ln>
            <a:solidFill>
              <a:srgbClr val="BF571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184,745 </a:t>
            </a:r>
            <a:r>
              <a:rPr lang="en-GB" sz="1100">
                <a:solidFill>
                  <a:schemeClr val="bg1"/>
                </a:solidFill>
                <a:latin typeface="Arial" panose="020B0604020202020204" pitchFamily="34" charset="0"/>
                <a:cs typeface="Times New Roman" panose="02020603050405020304" pitchFamily="18" charset="0"/>
              </a:rPr>
              <a:t>new service users who had short-term support to  maximise independence</a:t>
            </a:r>
            <a:endParaRPr lang="en-GB" sz="11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75" name="Rectangle: Rounded Corners 74">
            <a:extLst>
              <a:ext uri="{FF2B5EF4-FFF2-40B4-BE49-F238E27FC236}">
                <a16:creationId xmlns:a16="http://schemas.microsoft.com/office/drawing/2014/main" id="{84C78DE8-B391-E142-8700-71A3F6E4E99D}"/>
              </a:ext>
            </a:extLst>
          </p:cNvPr>
          <p:cNvSpPr/>
          <p:nvPr/>
        </p:nvSpPr>
        <p:spPr>
          <a:xfrm>
            <a:off x="5775926" y="6500706"/>
            <a:ext cx="1090983" cy="694231"/>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solidFill>
                <a:srgbClr val="635C91"/>
              </a:solidFill>
              <a:highlight>
                <a:srgbClr val="FF0000"/>
              </a:highlight>
            </a:endParaRPr>
          </a:p>
        </p:txBody>
      </p:sp>
      <p:cxnSp>
        <p:nvCxnSpPr>
          <p:cNvPr id="82" name="Connector: Curved 81">
            <a:extLst>
              <a:ext uri="{FF2B5EF4-FFF2-40B4-BE49-F238E27FC236}">
                <a16:creationId xmlns:a16="http://schemas.microsoft.com/office/drawing/2014/main" id="{92556963-9CB0-1CDC-6B3E-BA0F989D133D}"/>
              </a:ext>
            </a:extLst>
          </p:cNvPr>
          <p:cNvCxnSpPr>
            <a:cxnSpLocks/>
          </p:cNvCxnSpPr>
          <p:nvPr/>
        </p:nvCxnSpPr>
        <p:spPr>
          <a:xfrm rot="16200000" flipH="1">
            <a:off x="4331039" y="8473654"/>
            <a:ext cx="630717" cy="515142"/>
          </a:xfrm>
          <a:prstGeom prst="curvedConnector2">
            <a:avLst/>
          </a:prstGeom>
          <a:ln w="76200">
            <a:solidFill>
              <a:srgbClr val="BF5712"/>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Rounded Corners 1">
            <a:extLst>
              <a:ext uri="{FF2B5EF4-FFF2-40B4-BE49-F238E27FC236}">
                <a16:creationId xmlns:a16="http://schemas.microsoft.com/office/drawing/2014/main" id="{F958E261-23FC-F69C-C732-DEA727B2AD01}"/>
              </a:ext>
            </a:extLst>
          </p:cNvPr>
          <p:cNvSpPr/>
          <p:nvPr/>
        </p:nvSpPr>
        <p:spPr>
          <a:xfrm>
            <a:off x="4192526" y="5941615"/>
            <a:ext cx="2586455" cy="1424300"/>
          </a:xfrm>
          <a:prstGeom prst="roundRect">
            <a:avLst/>
          </a:prstGeom>
          <a:solidFill>
            <a:schemeClr val="bg1"/>
          </a:solidFill>
          <a:ln w="1905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sz="1200" b="1">
                <a:solidFill>
                  <a:srgbClr val="2E2659"/>
                </a:solidFill>
                <a:latin typeface="Arial" panose="020B0604020202020204" pitchFamily="34" charset="0"/>
                <a:cs typeface="Arial" panose="020B0604020202020204" pitchFamily="34" charset="0"/>
              </a:rPr>
              <a:t>Equivalent to 8.3% of the population </a:t>
            </a:r>
          </a:p>
          <a:p>
            <a:pPr marL="171450" indent="-171450">
              <a:spcAft>
                <a:spcPts val="600"/>
              </a:spcAft>
              <a:buFont typeface="Wingdings" panose="05000000000000000000" pitchFamily="2" charset="2"/>
              <a:buChar char="Ø"/>
            </a:pPr>
            <a:r>
              <a:rPr lang="en-GB" sz="1000">
                <a:solidFill>
                  <a:srgbClr val="2E2659"/>
                </a:solidFill>
                <a:latin typeface="Arial" panose="020B0604020202020204" pitchFamily="34" charset="0"/>
                <a:cs typeface="Arial" panose="020B0604020202020204" pitchFamily="34" charset="0"/>
              </a:rPr>
              <a:t>4.3% provide up to 20 hours of care per week</a:t>
            </a:r>
          </a:p>
          <a:p>
            <a:pPr marL="171450" indent="-171450">
              <a:spcAft>
                <a:spcPts val="600"/>
              </a:spcAft>
              <a:buFont typeface="Wingdings" panose="05000000000000000000" pitchFamily="2" charset="2"/>
              <a:buChar char="Ø"/>
            </a:pPr>
            <a:r>
              <a:rPr lang="en-GB" sz="1000">
                <a:solidFill>
                  <a:srgbClr val="2E2659"/>
                </a:solidFill>
                <a:latin typeface="Arial" panose="020B0604020202020204" pitchFamily="34" charset="0"/>
                <a:cs typeface="Arial" panose="020B0604020202020204" pitchFamily="34" charset="0"/>
              </a:rPr>
              <a:t>1.8% provide 20-49 hours per week</a:t>
            </a:r>
          </a:p>
          <a:p>
            <a:pPr marL="171450" indent="-171450">
              <a:spcAft>
                <a:spcPts val="600"/>
              </a:spcAft>
              <a:buFont typeface="Wingdings" panose="05000000000000000000" pitchFamily="2" charset="2"/>
              <a:buChar char="Ø"/>
            </a:pPr>
            <a:r>
              <a:rPr lang="en-GB" sz="1000">
                <a:solidFill>
                  <a:srgbClr val="2E2659"/>
                </a:solidFill>
                <a:latin typeface="Arial" panose="020B0604020202020204" pitchFamily="34" charset="0"/>
                <a:cs typeface="Arial" panose="020B0604020202020204" pitchFamily="34" charset="0"/>
              </a:rPr>
              <a:t>2.6% provide 50+ hours</a:t>
            </a:r>
          </a:p>
        </p:txBody>
      </p:sp>
      <p:sp>
        <p:nvSpPr>
          <p:cNvPr id="17" name="TextBox 16">
            <a:extLst>
              <a:ext uri="{FF2B5EF4-FFF2-40B4-BE49-F238E27FC236}">
                <a16:creationId xmlns:a16="http://schemas.microsoft.com/office/drawing/2014/main" id="{0448D635-2606-838B-EAB7-28FD7A92675A}"/>
              </a:ext>
            </a:extLst>
          </p:cNvPr>
          <p:cNvSpPr txBox="1"/>
          <p:nvPr/>
        </p:nvSpPr>
        <p:spPr>
          <a:xfrm>
            <a:off x="212169" y="9539047"/>
            <a:ext cx="6697701" cy="369332"/>
          </a:xfrm>
          <a:prstGeom prst="rect">
            <a:avLst/>
          </a:prstGeom>
          <a:noFill/>
        </p:spPr>
        <p:txBody>
          <a:bodyPr wrap="square" rtlCol="0">
            <a:spAutoFit/>
          </a:bodyPr>
          <a:lstStyle/>
          <a:p>
            <a:pPr algn="r"/>
            <a:endParaRPr lang="en-GB" sz="900">
              <a:solidFill>
                <a:schemeClr val="bg1"/>
              </a:solidFill>
              <a:highlight>
                <a:srgbClr val="FFFF00"/>
              </a:highlight>
              <a:latin typeface="Arial" panose="020B0604020202020204" pitchFamily="34" charset="0"/>
              <a:cs typeface="Arial" panose="020B0604020202020204" pitchFamily="34" charset="0"/>
            </a:endParaRPr>
          </a:p>
          <a:p>
            <a:pPr algn="r"/>
            <a:r>
              <a:rPr lang="en-GB" sz="900">
                <a:solidFill>
                  <a:schemeClr val="bg1"/>
                </a:solidFill>
                <a:latin typeface="Arial" panose="020B0604020202020204" pitchFamily="34" charset="0"/>
                <a:cs typeface="Arial" panose="020B0604020202020204" pitchFamily="34" charset="0"/>
              </a:rPr>
              <a:t>© 2026 Local Government Association. All icons made by </a:t>
            </a:r>
            <a:r>
              <a:rPr lang="en-GB" sz="900" err="1">
                <a:solidFill>
                  <a:schemeClr val="bg1"/>
                </a:solidFill>
                <a:latin typeface="Arial" panose="020B0604020202020204" pitchFamily="34" charset="0"/>
                <a:cs typeface="Arial" panose="020B0604020202020204" pitchFamily="34" charset="0"/>
              </a:rPr>
              <a:t>Freepik</a:t>
            </a:r>
            <a:r>
              <a:rPr lang="en-GB" sz="900">
                <a:solidFill>
                  <a:schemeClr val="bg1"/>
                </a:solidFill>
                <a:latin typeface="Arial" panose="020B0604020202020204" pitchFamily="34" charset="0"/>
                <a:cs typeface="Arial" panose="020B0604020202020204" pitchFamily="34" charset="0"/>
              </a:rPr>
              <a:t> from www.flaticon.com</a:t>
            </a:r>
          </a:p>
        </p:txBody>
      </p:sp>
    </p:spTree>
    <p:extLst>
      <p:ext uri="{BB962C8B-B14F-4D97-AF65-F5344CB8AC3E}">
        <p14:creationId xmlns:p14="http://schemas.microsoft.com/office/powerpoint/2010/main" val="215479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corner with a purple border&#10;&#10;Description automatically generated">
            <a:extLst>
              <a:ext uri="{FF2B5EF4-FFF2-40B4-BE49-F238E27FC236}">
                <a16:creationId xmlns:a16="http://schemas.microsoft.com/office/drawing/2014/main" id="{A9F69870-9DF8-8E26-1B78-3BF22475A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9" name="Rectangle 8">
            <a:extLst>
              <a:ext uri="{FF2B5EF4-FFF2-40B4-BE49-F238E27FC236}">
                <a16:creationId xmlns:a16="http://schemas.microsoft.com/office/drawing/2014/main" id="{337B955D-F0A2-472C-19EE-1B014551F6F9}"/>
              </a:ext>
            </a:extLst>
          </p:cNvPr>
          <p:cNvSpPr/>
          <p:nvPr/>
        </p:nvSpPr>
        <p:spPr>
          <a:xfrm>
            <a:off x="80149" y="362415"/>
            <a:ext cx="1581383" cy="96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11" name="Picture 10">
            <a:extLst>
              <a:ext uri="{FF2B5EF4-FFF2-40B4-BE49-F238E27FC236}">
                <a16:creationId xmlns:a16="http://schemas.microsoft.com/office/drawing/2014/main" id="{1B18A6C3-4551-766C-F4E4-EE2DCECE5FC7}"/>
              </a:ext>
            </a:extLst>
          </p:cNvPr>
          <p:cNvPicPr>
            <a:picLocks noChangeAspect="1"/>
          </p:cNvPicPr>
          <p:nvPr/>
        </p:nvPicPr>
        <p:blipFill rotWithShape="1">
          <a:blip r:embed="rId3"/>
          <a:srcRect l="50569" t="35433" r="18130" b="31427"/>
          <a:stretch/>
        </p:blipFill>
        <p:spPr>
          <a:xfrm>
            <a:off x="80149" y="418569"/>
            <a:ext cx="2146610" cy="852272"/>
          </a:xfrm>
          <a:prstGeom prst="rect">
            <a:avLst/>
          </a:prstGeom>
        </p:spPr>
      </p:pic>
      <p:sp>
        <p:nvSpPr>
          <p:cNvPr id="12" name="TextBox 11">
            <a:extLst>
              <a:ext uri="{FF2B5EF4-FFF2-40B4-BE49-F238E27FC236}">
                <a16:creationId xmlns:a16="http://schemas.microsoft.com/office/drawing/2014/main" id="{75A285D4-5531-D062-7224-DBA6D4BE81C9}"/>
              </a:ext>
            </a:extLst>
          </p:cNvPr>
          <p:cNvSpPr txBox="1"/>
          <p:nvPr/>
        </p:nvSpPr>
        <p:spPr>
          <a:xfrm>
            <a:off x="2645150" y="372888"/>
            <a:ext cx="3578224" cy="954107"/>
          </a:xfrm>
          <a:prstGeom prst="rect">
            <a:avLst/>
          </a:prstGeom>
          <a:noFill/>
        </p:spPr>
        <p:txBody>
          <a:bodyPr wrap="none" rtlCol="0">
            <a:spAutoFit/>
          </a:bodyPr>
          <a:lstStyle/>
          <a:p>
            <a:pPr algn="ctr"/>
            <a:r>
              <a:rPr lang="en-GB" sz="3200" b="1">
                <a:solidFill>
                  <a:srgbClr val="701461"/>
                </a:solidFill>
                <a:latin typeface="Arial" panose="020B0604020202020204" pitchFamily="34" charset="0"/>
                <a:cs typeface="Arial" panose="020B0604020202020204" pitchFamily="34" charset="0"/>
              </a:rPr>
              <a:t>Adult Social Care</a:t>
            </a:r>
          </a:p>
          <a:p>
            <a:pPr algn="ctr"/>
            <a:r>
              <a:rPr lang="en-GB" sz="2400">
                <a:solidFill>
                  <a:srgbClr val="00636E"/>
                </a:solidFill>
                <a:latin typeface="Arial" panose="020B0604020202020204" pitchFamily="34" charset="0"/>
                <a:cs typeface="Arial" panose="020B0604020202020204" pitchFamily="34" charset="0"/>
              </a:rPr>
              <a:t>People</a:t>
            </a:r>
          </a:p>
        </p:txBody>
      </p:sp>
      <p:sp>
        <p:nvSpPr>
          <p:cNvPr id="7" name="TextBox 6">
            <a:extLst>
              <a:ext uri="{FF2B5EF4-FFF2-40B4-BE49-F238E27FC236}">
                <a16:creationId xmlns:a16="http://schemas.microsoft.com/office/drawing/2014/main" id="{2DA1BD3F-4FE9-E545-65DC-E5492C896E26}"/>
              </a:ext>
            </a:extLst>
          </p:cNvPr>
          <p:cNvSpPr txBox="1"/>
          <p:nvPr/>
        </p:nvSpPr>
        <p:spPr>
          <a:xfrm>
            <a:off x="212169" y="9539047"/>
            <a:ext cx="6697701" cy="369332"/>
          </a:xfrm>
          <a:prstGeom prst="rect">
            <a:avLst/>
          </a:prstGeom>
          <a:noFill/>
        </p:spPr>
        <p:txBody>
          <a:bodyPr wrap="square" rtlCol="0">
            <a:spAutoFit/>
          </a:bodyPr>
          <a:lstStyle/>
          <a:p>
            <a:pPr algn="r"/>
            <a:endParaRPr lang="en-GB" sz="900">
              <a:solidFill>
                <a:schemeClr val="bg1"/>
              </a:solidFill>
              <a:highlight>
                <a:srgbClr val="FFFF00"/>
              </a:highlight>
              <a:latin typeface="Arial" panose="020B0604020202020204" pitchFamily="34" charset="0"/>
              <a:cs typeface="Arial" panose="020B0604020202020204" pitchFamily="34" charset="0"/>
            </a:endParaRPr>
          </a:p>
          <a:p>
            <a:pPr algn="r"/>
            <a:r>
              <a:rPr lang="en-GB" sz="900">
                <a:solidFill>
                  <a:schemeClr val="bg1"/>
                </a:solidFill>
                <a:latin typeface="Arial" panose="020B0604020202020204" pitchFamily="34" charset="0"/>
                <a:cs typeface="Arial" panose="020B0604020202020204" pitchFamily="34" charset="0"/>
              </a:rPr>
              <a:t>© 2026 Local Government Association. All icons made by Freepik from www.flaticon.com</a:t>
            </a:r>
          </a:p>
        </p:txBody>
      </p:sp>
      <p:cxnSp>
        <p:nvCxnSpPr>
          <p:cNvPr id="13" name="Straight Connector 12">
            <a:extLst>
              <a:ext uri="{FF2B5EF4-FFF2-40B4-BE49-F238E27FC236}">
                <a16:creationId xmlns:a16="http://schemas.microsoft.com/office/drawing/2014/main" id="{3BDC22BB-C9F3-91DE-1FC1-8B1B0EBD732F}"/>
              </a:ext>
            </a:extLst>
          </p:cNvPr>
          <p:cNvCxnSpPr>
            <a:cxnSpLocks/>
          </p:cNvCxnSpPr>
          <p:nvPr/>
        </p:nvCxnSpPr>
        <p:spPr>
          <a:xfrm>
            <a:off x="487228" y="7732386"/>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78465566-0AE7-B99F-50FF-0EF99522FD7E}"/>
              </a:ext>
            </a:extLst>
          </p:cNvPr>
          <p:cNvSpPr txBox="1"/>
          <p:nvPr/>
        </p:nvSpPr>
        <p:spPr>
          <a:xfrm>
            <a:off x="600325" y="2308180"/>
            <a:ext cx="3163463" cy="553998"/>
          </a:xfrm>
          <a:prstGeom prst="rect">
            <a:avLst/>
          </a:prstGeom>
          <a:noFill/>
        </p:spPr>
        <p:txBody>
          <a:bodyPr wrap="square" rtlCol="0">
            <a:spAutoFit/>
          </a:bodyPr>
          <a:lstStyle/>
          <a:p>
            <a:r>
              <a:rPr lang="en-GB" sz="1000">
                <a:solidFill>
                  <a:srgbClr val="2E2659"/>
                </a:solidFill>
                <a:latin typeface="Arial" panose="020B0604020202020204" pitchFamily="34" charset="0"/>
                <a:cs typeface="Arial" panose="020B0604020202020204" pitchFamily="34" charset="0"/>
              </a:rPr>
              <a:t>At the centre of adult social care are the individuals being supported to live as independently as possible in a safe environment that enhances their wellbeing. </a:t>
            </a:r>
          </a:p>
        </p:txBody>
      </p:sp>
      <p:sp>
        <p:nvSpPr>
          <p:cNvPr id="83" name="Rectangle: Rounded Corners 82">
            <a:extLst>
              <a:ext uri="{FF2B5EF4-FFF2-40B4-BE49-F238E27FC236}">
                <a16:creationId xmlns:a16="http://schemas.microsoft.com/office/drawing/2014/main" id="{379C10A1-1CD7-C0CC-747D-C586271BC7AF}"/>
              </a:ext>
            </a:extLst>
          </p:cNvPr>
          <p:cNvSpPr/>
          <p:nvPr/>
        </p:nvSpPr>
        <p:spPr>
          <a:xfrm>
            <a:off x="1717853" y="1764708"/>
            <a:ext cx="3786238" cy="441648"/>
          </a:xfrm>
          <a:prstGeom prst="roundRect">
            <a:avLst/>
          </a:prstGeom>
          <a:solidFill>
            <a:srgbClr val="6E0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84" name="TextBox 83">
            <a:extLst>
              <a:ext uri="{FF2B5EF4-FFF2-40B4-BE49-F238E27FC236}">
                <a16:creationId xmlns:a16="http://schemas.microsoft.com/office/drawing/2014/main" id="{6DC7FE6C-9EF1-ECFA-6EBA-89BCBF6C5E64}"/>
              </a:ext>
            </a:extLst>
          </p:cNvPr>
          <p:cNvSpPr txBox="1"/>
          <p:nvPr/>
        </p:nvSpPr>
        <p:spPr>
          <a:xfrm>
            <a:off x="1638751" y="1820861"/>
            <a:ext cx="4083616" cy="338554"/>
          </a:xfrm>
          <a:prstGeom prst="rect">
            <a:avLst/>
          </a:prstGeom>
          <a:noFill/>
        </p:spPr>
        <p:txBody>
          <a:bodyPr wrap="square" rtlCol="0">
            <a:spAutoFit/>
          </a:bodyPr>
          <a:lstStyle/>
          <a:p>
            <a:pPr algn="ctr"/>
            <a:r>
              <a:rPr lang="en-GB"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People accessing long-term care</a:t>
            </a:r>
            <a:endParaRPr lang="en-GB" sz="16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36D3106E-FF17-AB50-25F6-655FCD07E293}"/>
              </a:ext>
            </a:extLst>
          </p:cNvPr>
          <p:cNvSpPr txBox="1"/>
          <p:nvPr/>
        </p:nvSpPr>
        <p:spPr>
          <a:xfrm>
            <a:off x="595626" y="8064065"/>
            <a:ext cx="1381723" cy="1169551"/>
          </a:xfrm>
          <a:prstGeom prst="rect">
            <a:avLst/>
          </a:prstGeom>
          <a:noFill/>
        </p:spPr>
        <p:txBody>
          <a:bodyPr wrap="square" rtlCol="0">
            <a:spAutoFit/>
          </a:bodyPr>
          <a:lstStyle/>
          <a:p>
            <a:r>
              <a:rPr lang="en-GB" sz="1000">
                <a:solidFill>
                  <a:schemeClr val="bg1"/>
                </a:solidFill>
                <a:highlight>
                  <a:srgbClr val="FFFF00"/>
                </a:highlight>
                <a:latin typeface="Arial" panose="020B0604020202020204" pitchFamily="34" charset="0"/>
                <a:cs typeface="Arial" panose="020B0604020202020204" pitchFamily="34" charset="0"/>
              </a:rPr>
              <a:t>Satisfaction levels and feelings of safety have remained consistent over time, despite the additional pressures services are facing. </a:t>
            </a:r>
          </a:p>
        </p:txBody>
      </p:sp>
      <p:grpSp>
        <p:nvGrpSpPr>
          <p:cNvPr id="14" name="Group 13">
            <a:extLst>
              <a:ext uri="{FF2B5EF4-FFF2-40B4-BE49-F238E27FC236}">
                <a16:creationId xmlns:a16="http://schemas.microsoft.com/office/drawing/2014/main" id="{01C05A9B-801B-E2F7-301F-8E82A0BCDF96}"/>
              </a:ext>
            </a:extLst>
          </p:cNvPr>
          <p:cNvGrpSpPr/>
          <p:nvPr/>
        </p:nvGrpSpPr>
        <p:grpSpPr>
          <a:xfrm>
            <a:off x="595626" y="2980283"/>
            <a:ext cx="5993413" cy="1291426"/>
            <a:chOff x="595626" y="2809204"/>
            <a:chExt cx="5993413" cy="1291426"/>
          </a:xfrm>
        </p:grpSpPr>
        <p:sp>
          <p:nvSpPr>
            <p:cNvPr id="90" name="Rectangle: Diagonal Corners Rounded 89">
              <a:extLst>
                <a:ext uri="{FF2B5EF4-FFF2-40B4-BE49-F238E27FC236}">
                  <a16:creationId xmlns:a16="http://schemas.microsoft.com/office/drawing/2014/main" id="{1B4978BE-C6E4-4BD1-5358-E14FCC064BD2}"/>
                </a:ext>
              </a:extLst>
            </p:cNvPr>
            <p:cNvSpPr/>
            <p:nvPr/>
          </p:nvSpPr>
          <p:spPr>
            <a:xfrm>
              <a:off x="595626" y="2809204"/>
              <a:ext cx="5993413" cy="1291426"/>
            </a:xfrm>
            <a:prstGeom prst="round2DiagRect">
              <a:avLst/>
            </a:prstGeom>
            <a:noFill/>
            <a:ln w="38100">
              <a:solidFill>
                <a:srgbClr val="BF57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92" name="Picture 91" descr="A black background with a black square">
              <a:extLst>
                <a:ext uri="{FF2B5EF4-FFF2-40B4-BE49-F238E27FC236}">
                  <a16:creationId xmlns:a16="http://schemas.microsoft.com/office/drawing/2014/main" id="{FDC9AF36-EAE2-BB2E-B81B-332014156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540" y="3259607"/>
              <a:ext cx="720000" cy="720000"/>
            </a:xfrm>
            <a:prstGeom prst="rect">
              <a:avLst/>
            </a:prstGeom>
          </p:spPr>
        </p:pic>
        <p:sp>
          <p:nvSpPr>
            <p:cNvPr id="97" name="TextBox 96">
              <a:extLst>
                <a:ext uri="{FF2B5EF4-FFF2-40B4-BE49-F238E27FC236}">
                  <a16:creationId xmlns:a16="http://schemas.microsoft.com/office/drawing/2014/main" id="{B031F116-514E-2CB4-7992-67355A2FAD93}"/>
                </a:ext>
              </a:extLst>
            </p:cNvPr>
            <p:cNvSpPr txBox="1"/>
            <p:nvPr/>
          </p:nvSpPr>
          <p:spPr>
            <a:xfrm>
              <a:off x="826306" y="2849730"/>
              <a:ext cx="886781" cy="461665"/>
            </a:xfrm>
            <a:prstGeom prst="rect">
              <a:avLst/>
            </a:prstGeom>
            <a:noFill/>
          </p:spPr>
          <p:txBody>
            <a:bodyPr wrap="none" rtlCol="0">
              <a:spAutoFit/>
            </a:bodyPr>
            <a:lstStyle/>
            <a:p>
              <a:r>
                <a:rPr lang="en-GB" sz="2400" b="1">
                  <a:solidFill>
                    <a:srgbClr val="BF5742"/>
                  </a:solidFill>
                  <a:latin typeface="Arial" panose="020B0604020202020204" pitchFamily="34" charset="0"/>
                  <a:cs typeface="Arial" panose="020B0604020202020204" pitchFamily="34" charset="0"/>
                </a:rPr>
                <a:t>0.9%</a:t>
              </a:r>
            </a:p>
          </p:txBody>
        </p:sp>
        <p:sp>
          <p:nvSpPr>
            <p:cNvPr id="98" name="TextBox 97">
              <a:extLst>
                <a:ext uri="{FF2B5EF4-FFF2-40B4-BE49-F238E27FC236}">
                  <a16:creationId xmlns:a16="http://schemas.microsoft.com/office/drawing/2014/main" id="{E84690B0-15C8-C952-EC44-59BEF618690E}"/>
                </a:ext>
              </a:extLst>
            </p:cNvPr>
            <p:cNvSpPr txBox="1"/>
            <p:nvPr/>
          </p:nvSpPr>
          <p:spPr>
            <a:xfrm>
              <a:off x="1744986" y="2852839"/>
              <a:ext cx="4785600" cy="553998"/>
            </a:xfrm>
            <a:prstGeom prst="rect">
              <a:avLst/>
            </a:prstGeom>
            <a:noFill/>
          </p:spPr>
          <p:txBody>
            <a:bodyPr wrap="square" rtlCol="0">
              <a:spAutoFit/>
            </a:bodyPr>
            <a:lstStyle/>
            <a:p>
              <a:r>
                <a:rPr lang="en-GB" sz="1200">
                  <a:solidFill>
                    <a:srgbClr val="BF5742"/>
                  </a:solidFill>
                  <a:latin typeface="Arial" panose="020B0604020202020204" pitchFamily="34" charset="0"/>
                  <a:cs typeface="Arial" panose="020B0604020202020204" pitchFamily="34" charset="0"/>
                </a:rPr>
                <a:t>of the population </a:t>
              </a:r>
              <a:r>
                <a:rPr lang="en-GB" b="1">
                  <a:solidFill>
                    <a:srgbClr val="BF5742"/>
                  </a:solidFill>
                  <a:latin typeface="Arial" panose="020B0604020202020204" pitchFamily="34" charset="0"/>
                  <a:cs typeface="Arial" panose="020B0604020202020204" pitchFamily="34" charset="0"/>
                </a:rPr>
                <a:t>age 18-64 </a:t>
              </a:r>
              <a:r>
                <a:rPr lang="en-GB" sz="1200">
                  <a:solidFill>
                    <a:srgbClr val="BF5742"/>
                  </a:solidFill>
                  <a:latin typeface="Arial" panose="020B0604020202020204" pitchFamily="34" charset="0"/>
                  <a:cs typeface="Arial" panose="020B0604020202020204" pitchFamily="34" charset="0"/>
                </a:rPr>
                <a:t>(approximately 310,000 people) are accessing long-term support from their local authority</a:t>
              </a:r>
            </a:p>
          </p:txBody>
        </p:sp>
      </p:grpSp>
      <p:grpSp>
        <p:nvGrpSpPr>
          <p:cNvPr id="15" name="Group 14">
            <a:extLst>
              <a:ext uri="{FF2B5EF4-FFF2-40B4-BE49-F238E27FC236}">
                <a16:creationId xmlns:a16="http://schemas.microsoft.com/office/drawing/2014/main" id="{501204BD-D0A3-2C10-F48B-4063FCAE76AD}"/>
              </a:ext>
            </a:extLst>
          </p:cNvPr>
          <p:cNvGrpSpPr/>
          <p:nvPr/>
        </p:nvGrpSpPr>
        <p:grpSpPr>
          <a:xfrm>
            <a:off x="595995" y="4492088"/>
            <a:ext cx="5993043" cy="1291426"/>
            <a:chOff x="595995" y="4321009"/>
            <a:chExt cx="5993043" cy="1291426"/>
          </a:xfrm>
        </p:grpSpPr>
        <p:sp>
          <p:nvSpPr>
            <p:cNvPr id="91" name="Rectangle: Diagonal Corners Rounded 90">
              <a:extLst>
                <a:ext uri="{FF2B5EF4-FFF2-40B4-BE49-F238E27FC236}">
                  <a16:creationId xmlns:a16="http://schemas.microsoft.com/office/drawing/2014/main" id="{38E76FF8-11F7-B0CF-1E46-17FC2D191F80}"/>
                </a:ext>
              </a:extLst>
            </p:cNvPr>
            <p:cNvSpPr/>
            <p:nvPr/>
          </p:nvSpPr>
          <p:spPr>
            <a:xfrm rot="5400000">
              <a:off x="2946804" y="1970200"/>
              <a:ext cx="1291426" cy="5993043"/>
            </a:xfrm>
            <a:prstGeom prst="round2DiagRect">
              <a:avLst/>
            </a:prstGeom>
            <a:noFill/>
            <a:ln w="38100">
              <a:solidFill>
                <a:srgbClr val="709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94" name="Picture 93">
              <a:extLst>
                <a:ext uri="{FF2B5EF4-FFF2-40B4-BE49-F238E27FC236}">
                  <a16:creationId xmlns:a16="http://schemas.microsoft.com/office/drawing/2014/main" id="{60D79C38-738F-9FDD-2369-FFD6F58D9DBA}"/>
                </a:ext>
              </a:extLst>
            </p:cNvPr>
            <p:cNvPicPr>
              <a:picLocks noChangeAspect="1"/>
            </p:cNvPicPr>
            <p:nvPr/>
          </p:nvPicPr>
          <p:blipFill>
            <a:blip r:embed="rId5" cstate="print">
              <a:biLevel thresh="75000"/>
              <a:extLst>
                <a:ext uri="{28A0092B-C50C-407E-A947-70E740481C1C}">
                  <a14:useLocalDpi xmlns:a14="http://schemas.microsoft.com/office/drawing/2010/main" val="0"/>
                </a:ext>
              </a:extLst>
            </a:blip>
            <a:stretch>
              <a:fillRect/>
            </a:stretch>
          </p:blipFill>
          <p:spPr>
            <a:xfrm>
              <a:off x="857150" y="4791078"/>
              <a:ext cx="710390" cy="720000"/>
            </a:xfrm>
            <a:prstGeom prst="rect">
              <a:avLst/>
            </a:prstGeom>
          </p:spPr>
        </p:pic>
        <p:sp>
          <p:nvSpPr>
            <p:cNvPr id="99" name="TextBox 98">
              <a:extLst>
                <a:ext uri="{FF2B5EF4-FFF2-40B4-BE49-F238E27FC236}">
                  <a16:creationId xmlns:a16="http://schemas.microsoft.com/office/drawing/2014/main" id="{2B5622E6-3C96-FBC0-80F4-0C9D34E798AF}"/>
                </a:ext>
              </a:extLst>
            </p:cNvPr>
            <p:cNvSpPr txBox="1"/>
            <p:nvPr/>
          </p:nvSpPr>
          <p:spPr>
            <a:xfrm>
              <a:off x="820439" y="4361715"/>
              <a:ext cx="886781" cy="461665"/>
            </a:xfrm>
            <a:prstGeom prst="rect">
              <a:avLst/>
            </a:prstGeom>
            <a:noFill/>
          </p:spPr>
          <p:txBody>
            <a:bodyPr wrap="none" rtlCol="0">
              <a:spAutoFit/>
            </a:bodyPr>
            <a:lstStyle/>
            <a:p>
              <a:r>
                <a:rPr lang="en-GB" sz="2400" b="1">
                  <a:solidFill>
                    <a:srgbClr val="709117"/>
                  </a:solidFill>
                  <a:latin typeface="Arial" panose="020B0604020202020204" pitchFamily="34" charset="0"/>
                  <a:cs typeface="Arial" panose="020B0604020202020204" pitchFamily="34" charset="0"/>
                </a:rPr>
                <a:t>5.2%</a:t>
              </a:r>
            </a:p>
          </p:txBody>
        </p:sp>
        <p:sp>
          <p:nvSpPr>
            <p:cNvPr id="100" name="TextBox 99">
              <a:extLst>
                <a:ext uri="{FF2B5EF4-FFF2-40B4-BE49-F238E27FC236}">
                  <a16:creationId xmlns:a16="http://schemas.microsoft.com/office/drawing/2014/main" id="{0030F630-E7F1-31B9-BF86-D20CF80E04E0}"/>
                </a:ext>
              </a:extLst>
            </p:cNvPr>
            <p:cNvSpPr txBox="1"/>
            <p:nvPr/>
          </p:nvSpPr>
          <p:spPr>
            <a:xfrm>
              <a:off x="1813330" y="4328133"/>
              <a:ext cx="4613309" cy="553998"/>
            </a:xfrm>
            <a:prstGeom prst="rect">
              <a:avLst/>
            </a:prstGeom>
            <a:noFill/>
          </p:spPr>
          <p:txBody>
            <a:bodyPr wrap="square" rtlCol="0">
              <a:spAutoFit/>
            </a:bodyPr>
            <a:lstStyle/>
            <a:p>
              <a:r>
                <a:rPr lang="en-GB" sz="1200">
                  <a:solidFill>
                    <a:srgbClr val="709117"/>
                  </a:solidFill>
                  <a:latin typeface="Arial" panose="020B0604020202020204" pitchFamily="34" charset="0"/>
                  <a:cs typeface="Arial" panose="020B0604020202020204" pitchFamily="34" charset="0"/>
                </a:rPr>
                <a:t>of the population </a:t>
              </a:r>
              <a:r>
                <a:rPr lang="en-GB" b="1">
                  <a:solidFill>
                    <a:srgbClr val="709117"/>
                  </a:solidFill>
                  <a:latin typeface="Arial" panose="020B0604020202020204" pitchFamily="34" charset="0"/>
                  <a:cs typeface="Arial" panose="020B0604020202020204" pitchFamily="34" charset="0"/>
                </a:rPr>
                <a:t>age 65+</a:t>
              </a:r>
              <a:r>
                <a:rPr lang="en-GB" sz="1100">
                  <a:solidFill>
                    <a:srgbClr val="709117"/>
                  </a:solidFill>
                  <a:latin typeface="Arial" panose="020B0604020202020204" pitchFamily="34" charset="0"/>
                  <a:cs typeface="Arial" panose="020B0604020202020204" pitchFamily="34" charset="0"/>
                </a:rPr>
                <a:t> </a:t>
              </a:r>
              <a:r>
                <a:rPr lang="en-GB" sz="1200">
                  <a:solidFill>
                    <a:srgbClr val="709117"/>
                  </a:solidFill>
                  <a:latin typeface="Arial" panose="020B0604020202020204" pitchFamily="34" charset="0"/>
                  <a:cs typeface="Arial" panose="020B0604020202020204" pitchFamily="34" charset="0"/>
                </a:rPr>
                <a:t>(approximately 580,000 people) are accessing long-term support from their local authority</a:t>
              </a:r>
            </a:p>
          </p:txBody>
        </p:sp>
      </p:grpSp>
      <p:sp>
        <p:nvSpPr>
          <p:cNvPr id="18" name="TextBox 17">
            <a:extLst>
              <a:ext uri="{FF2B5EF4-FFF2-40B4-BE49-F238E27FC236}">
                <a16:creationId xmlns:a16="http://schemas.microsoft.com/office/drawing/2014/main" id="{F1AC59C0-5A4F-3983-06BC-87347C506C39}"/>
              </a:ext>
            </a:extLst>
          </p:cNvPr>
          <p:cNvSpPr txBox="1"/>
          <p:nvPr/>
        </p:nvSpPr>
        <p:spPr>
          <a:xfrm>
            <a:off x="3830223" y="2313812"/>
            <a:ext cx="3027777" cy="553998"/>
          </a:xfrm>
          <a:prstGeom prst="rect">
            <a:avLst/>
          </a:prstGeom>
          <a:noFill/>
        </p:spPr>
        <p:txBody>
          <a:bodyPr wrap="square" rtlCol="0">
            <a:spAutoFit/>
          </a:bodyPr>
          <a:lstStyle/>
          <a:p>
            <a:r>
              <a:rPr lang="en-GB" sz="1000">
                <a:solidFill>
                  <a:srgbClr val="2E2659"/>
                </a:solidFill>
                <a:latin typeface="Arial" panose="020B0604020202020204" pitchFamily="34" charset="0"/>
                <a:cs typeface="Arial" panose="020B0604020202020204" pitchFamily="34" charset="0"/>
              </a:rPr>
              <a:t>Overall, around 1.9% of the adult population are receiving long-term care, with 70% of those being cared for in the community.  </a:t>
            </a:r>
          </a:p>
        </p:txBody>
      </p:sp>
      <p:sp>
        <p:nvSpPr>
          <p:cNvPr id="19" name="TextBox 18">
            <a:extLst>
              <a:ext uri="{FF2B5EF4-FFF2-40B4-BE49-F238E27FC236}">
                <a16:creationId xmlns:a16="http://schemas.microsoft.com/office/drawing/2014/main" id="{F3A5151C-105E-E044-8D8F-6EAFFB5C96DB}"/>
              </a:ext>
            </a:extLst>
          </p:cNvPr>
          <p:cNvSpPr txBox="1"/>
          <p:nvPr/>
        </p:nvSpPr>
        <p:spPr>
          <a:xfrm>
            <a:off x="5012654" y="6229242"/>
            <a:ext cx="1555096" cy="1169551"/>
          </a:xfrm>
          <a:prstGeom prst="rect">
            <a:avLst/>
          </a:prstGeom>
          <a:noFill/>
        </p:spPr>
        <p:txBody>
          <a:bodyPr wrap="square" rtlCol="0">
            <a:spAutoFit/>
          </a:bodyPr>
          <a:lstStyle/>
          <a:p>
            <a:pPr algn="ctr"/>
            <a:r>
              <a:rPr lang="en-GB" sz="1400">
                <a:solidFill>
                  <a:srgbClr val="2E2659"/>
                </a:solidFill>
                <a:latin typeface="Arial" panose="020B0604020202020204" pitchFamily="34" charset="0"/>
              </a:rPr>
              <a:t>Still, a</a:t>
            </a:r>
            <a:r>
              <a:rPr lang="en-GB" sz="1400" b="0" i="0">
                <a:solidFill>
                  <a:srgbClr val="2E2659"/>
                </a:solidFill>
                <a:effectLst/>
                <a:latin typeface="Arial" panose="020B0604020202020204" pitchFamily="34" charset="0"/>
              </a:rPr>
              <a:t>round 3 out of 4 adults age 65+ will</a:t>
            </a:r>
            <a:r>
              <a:rPr lang="en-GB" sz="1400" i="0">
                <a:solidFill>
                  <a:srgbClr val="2E2659"/>
                </a:solidFill>
                <a:effectLst/>
                <a:latin typeface="Arial" panose="020B0604020202020204" pitchFamily="34" charset="0"/>
              </a:rPr>
              <a:t> face care costs in their lifetime</a:t>
            </a:r>
            <a:endParaRPr lang="en-GB" sz="1400">
              <a:solidFill>
                <a:srgbClr val="2E2659"/>
              </a:solidFill>
            </a:endParaRPr>
          </a:p>
        </p:txBody>
      </p:sp>
      <p:cxnSp>
        <p:nvCxnSpPr>
          <p:cNvPr id="20" name="Straight Connector 19">
            <a:extLst>
              <a:ext uri="{FF2B5EF4-FFF2-40B4-BE49-F238E27FC236}">
                <a16:creationId xmlns:a16="http://schemas.microsoft.com/office/drawing/2014/main" id="{FD2B6992-7C3D-A2D3-8D0C-CFB0E1C337C1}"/>
              </a:ext>
            </a:extLst>
          </p:cNvPr>
          <p:cNvCxnSpPr>
            <a:cxnSpLocks/>
          </p:cNvCxnSpPr>
          <p:nvPr/>
        </p:nvCxnSpPr>
        <p:spPr>
          <a:xfrm>
            <a:off x="487228" y="5949398"/>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A205F22-E145-A23A-302C-877D17A8E644}"/>
              </a:ext>
            </a:extLst>
          </p:cNvPr>
          <p:cNvSpPr txBox="1"/>
          <p:nvPr/>
        </p:nvSpPr>
        <p:spPr>
          <a:xfrm>
            <a:off x="645220" y="6244175"/>
            <a:ext cx="1697020" cy="1169551"/>
          </a:xfrm>
          <a:prstGeom prst="rect">
            <a:avLst/>
          </a:prstGeom>
          <a:noFill/>
        </p:spPr>
        <p:txBody>
          <a:bodyPr wrap="square" rtlCol="0">
            <a:spAutoFit/>
          </a:bodyPr>
          <a:lstStyle/>
          <a:p>
            <a:pPr algn="ctr"/>
            <a:r>
              <a:rPr lang="en-GB" sz="1400" b="0" i="0">
                <a:solidFill>
                  <a:srgbClr val="2E2659"/>
                </a:solidFill>
                <a:effectLst/>
                <a:latin typeface="Arial" panose="020B0604020202020204" pitchFamily="34" charset="0"/>
              </a:rPr>
              <a:t>The needs of people needing social care support are becoming more complex</a:t>
            </a:r>
            <a:endParaRPr lang="en-GB" sz="1400">
              <a:solidFill>
                <a:srgbClr val="2E2659"/>
              </a:solidFill>
            </a:endParaRPr>
          </a:p>
        </p:txBody>
      </p:sp>
      <p:sp>
        <p:nvSpPr>
          <p:cNvPr id="22" name="TextBox 21">
            <a:extLst>
              <a:ext uri="{FF2B5EF4-FFF2-40B4-BE49-F238E27FC236}">
                <a16:creationId xmlns:a16="http://schemas.microsoft.com/office/drawing/2014/main" id="{53090760-66BF-C7B2-D222-BD4D0E8F8463}"/>
              </a:ext>
            </a:extLst>
          </p:cNvPr>
          <p:cNvSpPr txBox="1"/>
          <p:nvPr/>
        </p:nvSpPr>
        <p:spPr>
          <a:xfrm>
            <a:off x="2645150" y="6172925"/>
            <a:ext cx="2116530" cy="1384995"/>
          </a:xfrm>
          <a:prstGeom prst="rect">
            <a:avLst/>
          </a:prstGeom>
          <a:noFill/>
        </p:spPr>
        <p:txBody>
          <a:bodyPr wrap="square" rtlCol="0">
            <a:spAutoFit/>
          </a:bodyPr>
          <a:lstStyle/>
          <a:p>
            <a:pPr algn="ctr"/>
            <a:r>
              <a:rPr lang="en-GB" sz="1400">
                <a:solidFill>
                  <a:srgbClr val="2E2659"/>
                </a:solidFill>
                <a:latin typeface="Arial" panose="020B0604020202020204" pitchFamily="34" charset="0"/>
              </a:rPr>
              <a:t>The majority of people continue to be cared for in their homes, many by family and friends with some support from their council</a:t>
            </a:r>
            <a:endParaRPr lang="en-GB" sz="1400">
              <a:solidFill>
                <a:srgbClr val="2E2659"/>
              </a:solidFill>
            </a:endParaRPr>
          </a:p>
        </p:txBody>
      </p:sp>
      <p:sp>
        <p:nvSpPr>
          <p:cNvPr id="23" name="Rectangle: Diagonal Corners Rounded 22">
            <a:extLst>
              <a:ext uri="{FF2B5EF4-FFF2-40B4-BE49-F238E27FC236}">
                <a16:creationId xmlns:a16="http://schemas.microsoft.com/office/drawing/2014/main" id="{C7DABFFC-BE57-3596-2726-2F7718B2482D}"/>
              </a:ext>
            </a:extLst>
          </p:cNvPr>
          <p:cNvSpPr/>
          <p:nvPr/>
        </p:nvSpPr>
        <p:spPr>
          <a:xfrm>
            <a:off x="595626" y="6188340"/>
            <a:ext cx="1825319" cy="1265513"/>
          </a:xfrm>
          <a:prstGeom prst="round2DiagRect">
            <a:avLst/>
          </a:prstGeom>
          <a:noFill/>
          <a:ln w="28575">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5" name="Rectangle: Diagonal Corners Rounded 24">
            <a:extLst>
              <a:ext uri="{FF2B5EF4-FFF2-40B4-BE49-F238E27FC236}">
                <a16:creationId xmlns:a16="http://schemas.microsoft.com/office/drawing/2014/main" id="{62DC037D-8381-727F-4515-322C9A803047}"/>
              </a:ext>
            </a:extLst>
          </p:cNvPr>
          <p:cNvSpPr/>
          <p:nvPr/>
        </p:nvSpPr>
        <p:spPr>
          <a:xfrm>
            <a:off x="2567090" y="6088945"/>
            <a:ext cx="2215657" cy="1486145"/>
          </a:xfrm>
          <a:prstGeom prst="round2DiagRect">
            <a:avLst/>
          </a:prstGeom>
          <a:noFill/>
          <a:ln w="28575">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6" name="Rectangle: Diagonal Corners Rounded 25">
            <a:extLst>
              <a:ext uri="{FF2B5EF4-FFF2-40B4-BE49-F238E27FC236}">
                <a16:creationId xmlns:a16="http://schemas.microsoft.com/office/drawing/2014/main" id="{1CA7BD0E-0965-DB2A-A54B-DE927A76EA4D}"/>
              </a:ext>
            </a:extLst>
          </p:cNvPr>
          <p:cNvSpPr/>
          <p:nvPr/>
        </p:nvSpPr>
        <p:spPr>
          <a:xfrm>
            <a:off x="4928892" y="6190269"/>
            <a:ext cx="1692433" cy="1243709"/>
          </a:xfrm>
          <a:prstGeom prst="round2DiagRect">
            <a:avLst/>
          </a:prstGeom>
          <a:noFill/>
          <a:ln w="28575">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8" name="Rectangle: Rounded Corners 7">
            <a:extLst>
              <a:ext uri="{FF2B5EF4-FFF2-40B4-BE49-F238E27FC236}">
                <a16:creationId xmlns:a16="http://schemas.microsoft.com/office/drawing/2014/main" id="{370BA230-2EB8-E63D-AF77-F54C14113E36}"/>
              </a:ext>
            </a:extLst>
          </p:cNvPr>
          <p:cNvSpPr/>
          <p:nvPr/>
        </p:nvSpPr>
        <p:spPr>
          <a:xfrm>
            <a:off x="523143" y="7869703"/>
            <a:ext cx="1388108" cy="1493831"/>
          </a:xfrm>
          <a:prstGeom prst="roundRect">
            <a:avLst/>
          </a:prstGeom>
          <a:solidFill>
            <a:srgbClr val="2E2659"/>
          </a:solidFill>
          <a:ln w="38100">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17" name="TextBox 16">
            <a:extLst>
              <a:ext uri="{FF2B5EF4-FFF2-40B4-BE49-F238E27FC236}">
                <a16:creationId xmlns:a16="http://schemas.microsoft.com/office/drawing/2014/main" id="{23AE8E20-FAD6-DFA4-BF03-6F3E2574A454}"/>
              </a:ext>
            </a:extLst>
          </p:cNvPr>
          <p:cNvSpPr txBox="1"/>
          <p:nvPr/>
        </p:nvSpPr>
        <p:spPr>
          <a:xfrm>
            <a:off x="549529" y="7932856"/>
            <a:ext cx="1381723" cy="1384995"/>
          </a:xfrm>
          <a:prstGeom prst="rect">
            <a:avLst/>
          </a:prstGeom>
          <a:noFill/>
        </p:spPr>
        <p:txBody>
          <a:bodyPr wrap="square" rtlCol="0">
            <a:spAutoFit/>
          </a:bodyPr>
          <a:lstStyle/>
          <a:p>
            <a:r>
              <a:rPr lang="en-GB" sz="1050">
                <a:solidFill>
                  <a:schemeClr val="bg1"/>
                </a:solidFill>
                <a:latin typeface="Arial" panose="020B0604020202020204" pitchFamily="34" charset="0"/>
                <a:cs typeface="Arial" panose="020B0604020202020204" pitchFamily="34" charset="0"/>
              </a:rPr>
              <a:t>Satisfaction levels and feelings of safety have remained consistent over time, despite the additional pressures services are facing. </a:t>
            </a:r>
          </a:p>
        </p:txBody>
      </p:sp>
      <p:pic>
        <p:nvPicPr>
          <p:cNvPr id="32" name="Picture 31">
            <a:extLst>
              <a:ext uri="{FF2B5EF4-FFF2-40B4-BE49-F238E27FC236}">
                <a16:creationId xmlns:a16="http://schemas.microsoft.com/office/drawing/2014/main" id="{46E35664-B8F9-D3EB-AA45-DD5134ED88D9}"/>
              </a:ext>
            </a:extLst>
          </p:cNvPr>
          <p:cNvPicPr>
            <a:picLocks noChangeAspect="1"/>
          </p:cNvPicPr>
          <p:nvPr/>
        </p:nvPicPr>
        <p:blipFill>
          <a:blip r:embed="rId6"/>
          <a:stretch>
            <a:fillRect/>
          </a:stretch>
        </p:blipFill>
        <p:spPr>
          <a:xfrm>
            <a:off x="1743931" y="4803211"/>
            <a:ext cx="4572396" cy="932769"/>
          </a:xfrm>
          <a:prstGeom prst="rect">
            <a:avLst/>
          </a:prstGeom>
        </p:spPr>
      </p:pic>
      <p:pic>
        <p:nvPicPr>
          <p:cNvPr id="33" name="Picture 32">
            <a:extLst>
              <a:ext uri="{FF2B5EF4-FFF2-40B4-BE49-F238E27FC236}">
                <a16:creationId xmlns:a16="http://schemas.microsoft.com/office/drawing/2014/main" id="{28F668D2-068F-AD58-260E-B4C50D87970F}"/>
              </a:ext>
            </a:extLst>
          </p:cNvPr>
          <p:cNvPicPr>
            <a:picLocks noChangeAspect="1"/>
          </p:cNvPicPr>
          <p:nvPr/>
        </p:nvPicPr>
        <p:blipFill>
          <a:blip r:embed="rId7"/>
          <a:stretch>
            <a:fillRect/>
          </a:stretch>
        </p:blipFill>
        <p:spPr>
          <a:xfrm>
            <a:off x="1734321" y="3316301"/>
            <a:ext cx="4572396" cy="932769"/>
          </a:xfrm>
          <a:prstGeom prst="rect">
            <a:avLst/>
          </a:prstGeom>
        </p:spPr>
      </p:pic>
      <p:pic>
        <p:nvPicPr>
          <p:cNvPr id="16" name="Picture 15">
            <a:extLst>
              <a:ext uri="{FF2B5EF4-FFF2-40B4-BE49-F238E27FC236}">
                <a16:creationId xmlns:a16="http://schemas.microsoft.com/office/drawing/2014/main" id="{E8CF6C67-19FF-08B2-D4A5-2E6FBF20C4CD}"/>
              </a:ext>
            </a:extLst>
          </p:cNvPr>
          <p:cNvPicPr>
            <a:picLocks noChangeAspect="1"/>
          </p:cNvPicPr>
          <p:nvPr/>
        </p:nvPicPr>
        <p:blipFill>
          <a:blip r:embed="rId8"/>
          <a:stretch>
            <a:fillRect/>
          </a:stretch>
        </p:blipFill>
        <p:spPr>
          <a:xfrm>
            <a:off x="2157730" y="7953532"/>
            <a:ext cx="4473791" cy="1394490"/>
          </a:xfrm>
          <a:prstGeom prst="rect">
            <a:avLst/>
          </a:prstGeom>
        </p:spPr>
      </p:pic>
    </p:spTree>
    <p:extLst>
      <p:ext uri="{BB962C8B-B14F-4D97-AF65-F5344CB8AC3E}">
        <p14:creationId xmlns:p14="http://schemas.microsoft.com/office/powerpoint/2010/main" val="2777823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corner with a purple border&#10;&#10;Description automatically generated">
            <a:extLst>
              <a:ext uri="{FF2B5EF4-FFF2-40B4-BE49-F238E27FC236}">
                <a16:creationId xmlns:a16="http://schemas.microsoft.com/office/drawing/2014/main" id="{A9F69870-9DF8-8E26-1B78-3BF22475A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858000" cy="9906000"/>
          </a:xfrm>
          <a:prstGeom prst="rect">
            <a:avLst/>
          </a:prstGeom>
        </p:spPr>
      </p:pic>
      <p:sp>
        <p:nvSpPr>
          <p:cNvPr id="9" name="Rectangle 8">
            <a:extLst>
              <a:ext uri="{FF2B5EF4-FFF2-40B4-BE49-F238E27FC236}">
                <a16:creationId xmlns:a16="http://schemas.microsoft.com/office/drawing/2014/main" id="{337B955D-F0A2-472C-19EE-1B014551F6F9}"/>
              </a:ext>
            </a:extLst>
          </p:cNvPr>
          <p:cNvSpPr/>
          <p:nvPr/>
        </p:nvSpPr>
        <p:spPr>
          <a:xfrm>
            <a:off x="80149" y="362415"/>
            <a:ext cx="1581383" cy="96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11" name="Picture 10">
            <a:extLst>
              <a:ext uri="{FF2B5EF4-FFF2-40B4-BE49-F238E27FC236}">
                <a16:creationId xmlns:a16="http://schemas.microsoft.com/office/drawing/2014/main" id="{1B18A6C3-4551-766C-F4E4-EE2DCECE5FC7}"/>
              </a:ext>
            </a:extLst>
          </p:cNvPr>
          <p:cNvPicPr>
            <a:picLocks noChangeAspect="1"/>
          </p:cNvPicPr>
          <p:nvPr/>
        </p:nvPicPr>
        <p:blipFill rotWithShape="1">
          <a:blip r:embed="rId3"/>
          <a:srcRect l="50569" t="35433" r="18130" b="31427"/>
          <a:stretch/>
        </p:blipFill>
        <p:spPr>
          <a:xfrm>
            <a:off x="80149" y="418569"/>
            <a:ext cx="2146610" cy="852272"/>
          </a:xfrm>
          <a:prstGeom prst="rect">
            <a:avLst/>
          </a:prstGeom>
        </p:spPr>
      </p:pic>
      <p:sp>
        <p:nvSpPr>
          <p:cNvPr id="12" name="TextBox 11">
            <a:extLst>
              <a:ext uri="{FF2B5EF4-FFF2-40B4-BE49-F238E27FC236}">
                <a16:creationId xmlns:a16="http://schemas.microsoft.com/office/drawing/2014/main" id="{75A285D4-5531-D062-7224-DBA6D4BE81C9}"/>
              </a:ext>
            </a:extLst>
          </p:cNvPr>
          <p:cNvSpPr txBox="1"/>
          <p:nvPr/>
        </p:nvSpPr>
        <p:spPr>
          <a:xfrm>
            <a:off x="2645150" y="372888"/>
            <a:ext cx="3578224" cy="954107"/>
          </a:xfrm>
          <a:prstGeom prst="rect">
            <a:avLst/>
          </a:prstGeom>
          <a:noFill/>
        </p:spPr>
        <p:txBody>
          <a:bodyPr wrap="none" rtlCol="0">
            <a:spAutoFit/>
          </a:bodyPr>
          <a:lstStyle/>
          <a:p>
            <a:pPr algn="ctr"/>
            <a:r>
              <a:rPr lang="en-GB" sz="3200" b="1">
                <a:solidFill>
                  <a:srgbClr val="701461"/>
                </a:solidFill>
                <a:latin typeface="Arial" panose="020B0604020202020204" pitchFamily="34" charset="0"/>
                <a:cs typeface="Arial" panose="020B0604020202020204" pitchFamily="34" charset="0"/>
              </a:rPr>
              <a:t>Adult Social Care</a:t>
            </a:r>
          </a:p>
          <a:p>
            <a:pPr algn="ctr"/>
            <a:r>
              <a:rPr lang="en-GB" sz="2400">
                <a:solidFill>
                  <a:srgbClr val="00636E"/>
                </a:solidFill>
                <a:latin typeface="Arial" panose="020B0604020202020204" pitchFamily="34" charset="0"/>
                <a:cs typeface="Arial" panose="020B0604020202020204" pitchFamily="34" charset="0"/>
              </a:rPr>
              <a:t>Expenditure 2024/25</a:t>
            </a:r>
          </a:p>
        </p:txBody>
      </p:sp>
      <p:sp>
        <p:nvSpPr>
          <p:cNvPr id="8" name="Arrow: Right 7">
            <a:extLst>
              <a:ext uri="{FF2B5EF4-FFF2-40B4-BE49-F238E27FC236}">
                <a16:creationId xmlns:a16="http://schemas.microsoft.com/office/drawing/2014/main" id="{0C1F7FD6-4757-5EB3-D245-3E1EBAD54B83}"/>
              </a:ext>
            </a:extLst>
          </p:cNvPr>
          <p:cNvSpPr/>
          <p:nvPr/>
        </p:nvSpPr>
        <p:spPr>
          <a:xfrm>
            <a:off x="4007566" y="2087036"/>
            <a:ext cx="780863" cy="526165"/>
          </a:xfrm>
          <a:prstGeom prst="rightArrow">
            <a:avLst/>
          </a:prstGeom>
          <a:solidFill>
            <a:srgbClr val="941C82"/>
          </a:solidFill>
          <a:ln w="28575">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67" name="TextBox 66">
            <a:extLst>
              <a:ext uri="{FF2B5EF4-FFF2-40B4-BE49-F238E27FC236}">
                <a16:creationId xmlns:a16="http://schemas.microsoft.com/office/drawing/2014/main" id="{F6368AFB-C0BF-A611-1925-0BBD6EC4C774}"/>
              </a:ext>
            </a:extLst>
          </p:cNvPr>
          <p:cNvSpPr txBox="1"/>
          <p:nvPr/>
        </p:nvSpPr>
        <p:spPr>
          <a:xfrm>
            <a:off x="4767165" y="1754868"/>
            <a:ext cx="1650253" cy="1015663"/>
          </a:xfrm>
          <a:prstGeom prst="rect">
            <a:avLst/>
          </a:prstGeom>
          <a:noFill/>
        </p:spPr>
        <p:txBody>
          <a:bodyPr wrap="square" rtlCol="0">
            <a:spAutoFit/>
          </a:bodyPr>
          <a:lstStyle/>
          <a:p>
            <a:pPr algn="ctr"/>
            <a:r>
              <a:rPr lang="en-GB" sz="12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Equivalent to </a:t>
            </a:r>
          </a:p>
          <a:p>
            <a:pPr algn="ctr"/>
            <a:r>
              <a:rPr lang="en-GB" sz="24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a:t>
            </a:r>
            <a:r>
              <a:rPr lang="en-GB" sz="2400" b="1">
                <a:solidFill>
                  <a:srgbClr val="AB4A99"/>
                </a:solidFill>
                <a:latin typeface="Arial" panose="020B0604020202020204" pitchFamily="34" charset="0"/>
                <a:ea typeface="Times New Roman" panose="02020603050405020304" pitchFamily="18" charset="0"/>
                <a:cs typeface="Times New Roman" panose="02020603050405020304" pitchFamily="18" charset="0"/>
              </a:rPr>
              <a:t>633</a:t>
            </a:r>
            <a:r>
              <a:rPr lang="en-GB" sz="24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 </a:t>
            </a:r>
          </a:p>
          <a:p>
            <a:pPr algn="ctr"/>
            <a:r>
              <a:rPr lang="en-GB" sz="12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per adult in the population</a:t>
            </a:r>
            <a:endParaRPr lang="en-GB" sz="1200">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pSp>
        <p:nvGrpSpPr>
          <p:cNvPr id="77" name="Group 76">
            <a:extLst>
              <a:ext uri="{FF2B5EF4-FFF2-40B4-BE49-F238E27FC236}">
                <a16:creationId xmlns:a16="http://schemas.microsoft.com/office/drawing/2014/main" id="{785478CE-471B-077F-6B05-B4A02CB3BE79}"/>
              </a:ext>
            </a:extLst>
          </p:cNvPr>
          <p:cNvGrpSpPr/>
          <p:nvPr/>
        </p:nvGrpSpPr>
        <p:grpSpPr>
          <a:xfrm>
            <a:off x="754569" y="1900345"/>
            <a:ext cx="3143708" cy="1914993"/>
            <a:chOff x="754569" y="1749803"/>
            <a:chExt cx="3143708" cy="1914993"/>
          </a:xfrm>
        </p:grpSpPr>
        <p:sp>
          <p:nvSpPr>
            <p:cNvPr id="14" name="Rectangle: Rounded Corners 13">
              <a:extLst>
                <a:ext uri="{FF2B5EF4-FFF2-40B4-BE49-F238E27FC236}">
                  <a16:creationId xmlns:a16="http://schemas.microsoft.com/office/drawing/2014/main" id="{48E704DF-62A9-99F8-DBD9-8B74AFE3B75E}"/>
                </a:ext>
              </a:extLst>
            </p:cNvPr>
            <p:cNvSpPr/>
            <p:nvPr/>
          </p:nvSpPr>
          <p:spPr>
            <a:xfrm>
              <a:off x="754569" y="1749803"/>
              <a:ext cx="3143708" cy="1914993"/>
            </a:xfrm>
            <a:prstGeom prst="roundRect">
              <a:avLst/>
            </a:prstGeom>
            <a:solidFill>
              <a:srgbClr val="AB4A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 name="TextBox 1">
              <a:extLst>
                <a:ext uri="{FF2B5EF4-FFF2-40B4-BE49-F238E27FC236}">
                  <a16:creationId xmlns:a16="http://schemas.microsoft.com/office/drawing/2014/main" id="{CFBF299A-EA28-5D50-A246-FCEA6FCDE717}"/>
                </a:ext>
              </a:extLst>
            </p:cNvPr>
            <p:cNvSpPr txBox="1"/>
            <p:nvPr/>
          </p:nvSpPr>
          <p:spPr>
            <a:xfrm>
              <a:off x="1598651" y="1815100"/>
              <a:ext cx="2245793" cy="1692771"/>
            </a:xfrm>
            <a:prstGeom prst="rect">
              <a:avLst/>
            </a:prstGeom>
            <a:noFill/>
          </p:spPr>
          <p:txBody>
            <a:bodyPr wrap="square" rtlCol="0">
              <a:spAutoFit/>
            </a:bodyPr>
            <a:lstStyle/>
            <a:p>
              <a:pPr algn="ctr"/>
              <a:r>
                <a:rPr lang="en-GB" sz="14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Gross current expenditure on adult social care was</a:t>
              </a:r>
            </a:p>
            <a:p>
              <a:pPr algn="ctr"/>
              <a:r>
                <a:rPr lang="en-GB" sz="24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£29.4 billion</a:t>
              </a:r>
            </a:p>
            <a:p>
              <a:pPr algn="ctr"/>
              <a:r>
                <a:rPr lang="en-GB"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 </a:t>
              </a:r>
              <a:r>
                <a:rPr lang="en-GB" sz="1400" dirty="0">
                  <a:solidFill>
                    <a:schemeClr val="bg1"/>
                  </a:solidFill>
                  <a:latin typeface="Arial" panose="020B0604020202020204" pitchFamily="34" charset="0"/>
                  <a:cs typeface="Times New Roman" panose="02020603050405020304" pitchFamily="18" charset="0"/>
                </a:rPr>
                <a:t>2024/25</a:t>
              </a:r>
              <a:endParaRPr lang="en-GB" sz="1400" dirty="0">
                <a:solidFill>
                  <a:schemeClr val="bg1"/>
                </a:solidFill>
                <a:latin typeface="Arial" panose="020B0604020202020204" pitchFamily="34" charset="0"/>
                <a:ea typeface="Times New Roman" panose="02020603050405020304" pitchFamily="18" charset="0"/>
                <a:cs typeface="Times New Roman" panose="02020603050405020304" pitchFamily="18" charset="0"/>
              </a:endParaRPr>
            </a:p>
            <a:p>
              <a:pPr algn="ctr"/>
              <a:endParaRPr lang="en-GB" sz="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GB" sz="1400" b="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8</a:t>
              </a:r>
              <a:r>
                <a:rPr lang="en-GB" sz="1400" b="1"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.6% increase </a:t>
              </a:r>
            </a:p>
            <a:p>
              <a:pPr algn="ctr"/>
              <a:r>
                <a:rPr lang="en-GB" sz="12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from 2023/24</a:t>
              </a:r>
            </a:p>
          </p:txBody>
        </p:sp>
        <p:sp>
          <p:nvSpPr>
            <p:cNvPr id="4" name="Arrow: Up 3">
              <a:extLst>
                <a:ext uri="{FF2B5EF4-FFF2-40B4-BE49-F238E27FC236}">
                  <a16:creationId xmlns:a16="http://schemas.microsoft.com/office/drawing/2014/main" id="{63F819E9-4CB6-0573-A888-70CDF407D2C9}"/>
                </a:ext>
              </a:extLst>
            </p:cNvPr>
            <p:cNvSpPr/>
            <p:nvPr/>
          </p:nvSpPr>
          <p:spPr>
            <a:xfrm>
              <a:off x="878238" y="2145669"/>
              <a:ext cx="871765" cy="1324456"/>
            </a:xfrm>
            <a:prstGeom prst="upArrow">
              <a:avLst/>
            </a:prstGeom>
            <a:solidFill>
              <a:srgbClr val="AB4A99"/>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71" name="Picture 70">
              <a:extLst>
                <a:ext uri="{FF2B5EF4-FFF2-40B4-BE49-F238E27FC236}">
                  <a16:creationId xmlns:a16="http://schemas.microsoft.com/office/drawing/2014/main" id="{00000000-0008-0000-0300-000061020000}"/>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109182" y="2781032"/>
              <a:ext cx="422069" cy="427778"/>
            </a:xfrm>
            <a:prstGeom prst="rect">
              <a:avLst/>
            </a:prstGeom>
          </p:spPr>
        </p:pic>
      </p:grpSp>
      <p:sp>
        <p:nvSpPr>
          <p:cNvPr id="73" name="TextBox 72">
            <a:extLst>
              <a:ext uri="{FF2B5EF4-FFF2-40B4-BE49-F238E27FC236}">
                <a16:creationId xmlns:a16="http://schemas.microsoft.com/office/drawing/2014/main" id="{244BE051-6D2E-7AB7-811F-8FDEF88CC4D3}"/>
              </a:ext>
            </a:extLst>
          </p:cNvPr>
          <p:cNvSpPr txBox="1"/>
          <p:nvPr/>
        </p:nvSpPr>
        <p:spPr>
          <a:xfrm>
            <a:off x="503782" y="8911347"/>
            <a:ext cx="6332573" cy="553998"/>
          </a:xfrm>
          <a:prstGeom prst="rect">
            <a:avLst/>
          </a:prstGeom>
          <a:noFill/>
        </p:spPr>
        <p:txBody>
          <a:bodyPr wrap="square" rtlCol="0">
            <a:spAutoFit/>
          </a:bodyPr>
          <a:lstStyle/>
          <a:p>
            <a:r>
              <a:rPr lang="en-GB" sz="1000" dirty="0">
                <a:solidFill>
                  <a:srgbClr val="2E2659"/>
                </a:solidFill>
                <a:latin typeface="Arial" panose="020B0604020202020204" pitchFamily="34" charset="0"/>
                <a:cs typeface="Arial" panose="020B0604020202020204" pitchFamily="34" charset="0"/>
              </a:rPr>
              <a:t>The average spend per person accessing adult social care is higher for younger adults. However, due to the higher numbers of people accessing adult social care in the older age group, and England’s age distribution, the spend per person in the population is 3.5 times higher for older adults than for those aged 18-64.</a:t>
            </a:r>
          </a:p>
        </p:txBody>
      </p:sp>
      <p:grpSp>
        <p:nvGrpSpPr>
          <p:cNvPr id="74" name="Group 73">
            <a:extLst>
              <a:ext uri="{FF2B5EF4-FFF2-40B4-BE49-F238E27FC236}">
                <a16:creationId xmlns:a16="http://schemas.microsoft.com/office/drawing/2014/main" id="{C4B855CF-2E2B-4ACC-7F31-74691A6A4315}"/>
              </a:ext>
            </a:extLst>
          </p:cNvPr>
          <p:cNvGrpSpPr/>
          <p:nvPr/>
        </p:nvGrpSpPr>
        <p:grpSpPr>
          <a:xfrm>
            <a:off x="614247" y="7256813"/>
            <a:ext cx="6238729" cy="1527384"/>
            <a:chOff x="614247" y="7385053"/>
            <a:chExt cx="6238729" cy="1527384"/>
          </a:xfrm>
        </p:grpSpPr>
        <p:pic>
          <p:nvPicPr>
            <p:cNvPr id="23" name="Picture 22" descr="A black background with a black square">
              <a:extLst>
                <a:ext uri="{FF2B5EF4-FFF2-40B4-BE49-F238E27FC236}">
                  <a16:creationId xmlns:a16="http://schemas.microsoft.com/office/drawing/2014/main" id="{9EE69F7E-CECD-3401-4027-32ABFE84AE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103" y="7591893"/>
              <a:ext cx="917760" cy="917760"/>
            </a:xfrm>
            <a:prstGeom prst="rect">
              <a:avLst/>
            </a:prstGeom>
          </p:spPr>
        </p:pic>
        <p:pic>
          <p:nvPicPr>
            <p:cNvPr id="24" name="Picture 23">
              <a:extLst>
                <a:ext uri="{FF2B5EF4-FFF2-40B4-BE49-F238E27FC236}">
                  <a16:creationId xmlns:a16="http://schemas.microsoft.com/office/drawing/2014/main" id="{79067DDB-ECD4-9F4A-E97A-7A40516D1560}"/>
                </a:ext>
              </a:extLst>
            </p:cNvPr>
            <p:cNvPicPr>
              <a:picLocks noChangeAspect="1"/>
            </p:cNvPicPr>
            <p:nvPr/>
          </p:nvPicPr>
          <p:blipFill>
            <a:blip r:embed="rId6" cstate="print">
              <a:biLevel thresh="75000"/>
              <a:extLst>
                <a:ext uri="{28A0092B-C50C-407E-A947-70E740481C1C}">
                  <a14:useLocalDpi xmlns:a14="http://schemas.microsoft.com/office/drawing/2010/main" val="0"/>
                </a:ext>
              </a:extLst>
            </a:blip>
            <a:stretch>
              <a:fillRect/>
            </a:stretch>
          </p:blipFill>
          <p:spPr>
            <a:xfrm>
              <a:off x="5504236" y="7626371"/>
              <a:ext cx="905748" cy="918000"/>
            </a:xfrm>
            <a:prstGeom prst="rect">
              <a:avLst/>
            </a:prstGeom>
          </p:spPr>
        </p:pic>
        <p:sp>
          <p:nvSpPr>
            <p:cNvPr id="3" name="TextBox 2">
              <a:extLst>
                <a:ext uri="{FF2B5EF4-FFF2-40B4-BE49-F238E27FC236}">
                  <a16:creationId xmlns:a16="http://schemas.microsoft.com/office/drawing/2014/main" id="{6E71DF0D-0CB8-2F0C-4AE8-DB780C63D852}"/>
                </a:ext>
              </a:extLst>
            </p:cNvPr>
            <p:cNvSpPr txBox="1"/>
            <p:nvPr/>
          </p:nvSpPr>
          <p:spPr>
            <a:xfrm>
              <a:off x="614247" y="8431940"/>
              <a:ext cx="1683834" cy="369332"/>
            </a:xfrm>
            <a:prstGeom prst="rect">
              <a:avLst/>
            </a:prstGeom>
            <a:noFill/>
          </p:spPr>
          <p:txBody>
            <a:bodyPr wrap="square" rtlCol="0">
              <a:spAutoFit/>
            </a:bodyPr>
            <a:lstStyle/>
            <a:p>
              <a:pPr algn="ctr"/>
              <a:r>
                <a:rPr lang="en-GB" b="1">
                  <a:solidFill>
                    <a:srgbClr val="BF5742"/>
                  </a:solidFill>
                  <a:latin typeface="Arial" panose="020B0604020202020204" pitchFamily="34" charset="0"/>
                  <a:cs typeface="Arial" panose="020B0604020202020204" pitchFamily="34" charset="0"/>
                </a:rPr>
                <a:t>Age 18-64</a:t>
              </a:r>
              <a:endParaRPr lang="en-GB" sz="1100" b="1">
                <a:solidFill>
                  <a:srgbClr val="BF5742"/>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86B13D6-886A-908A-7079-155343776377}"/>
                </a:ext>
              </a:extLst>
            </p:cNvPr>
            <p:cNvSpPr txBox="1"/>
            <p:nvPr/>
          </p:nvSpPr>
          <p:spPr>
            <a:xfrm>
              <a:off x="5169142" y="8417933"/>
              <a:ext cx="1683834" cy="369332"/>
            </a:xfrm>
            <a:prstGeom prst="rect">
              <a:avLst/>
            </a:prstGeom>
            <a:noFill/>
          </p:spPr>
          <p:txBody>
            <a:bodyPr wrap="square" rtlCol="0">
              <a:spAutoFit/>
            </a:bodyPr>
            <a:lstStyle/>
            <a:p>
              <a:pPr algn="ctr"/>
              <a:r>
                <a:rPr lang="en-GB" b="1">
                  <a:solidFill>
                    <a:srgbClr val="709117"/>
                  </a:solidFill>
                  <a:latin typeface="Arial" panose="020B0604020202020204" pitchFamily="34" charset="0"/>
                  <a:cs typeface="Arial" panose="020B0604020202020204" pitchFamily="34" charset="0"/>
                </a:rPr>
                <a:t>Age 65+</a:t>
              </a:r>
              <a:endParaRPr lang="en-GB" sz="1100" b="1">
                <a:solidFill>
                  <a:srgbClr val="709117"/>
                </a:solidFill>
                <a:latin typeface="Arial" panose="020B0604020202020204" pitchFamily="34" charset="0"/>
                <a:cs typeface="Arial" panose="020B0604020202020204" pitchFamily="34" charset="0"/>
              </a:endParaRPr>
            </a:p>
          </p:txBody>
        </p:sp>
        <p:sp>
          <p:nvSpPr>
            <p:cNvPr id="19" name="Rectangle: Diagonal Corners Rounded 18">
              <a:extLst>
                <a:ext uri="{FF2B5EF4-FFF2-40B4-BE49-F238E27FC236}">
                  <a16:creationId xmlns:a16="http://schemas.microsoft.com/office/drawing/2014/main" id="{1EE80578-9C9E-ADFB-61B8-6454BF07420F}"/>
                </a:ext>
              </a:extLst>
            </p:cNvPr>
            <p:cNvSpPr/>
            <p:nvPr/>
          </p:nvSpPr>
          <p:spPr>
            <a:xfrm>
              <a:off x="629751" y="7385053"/>
              <a:ext cx="2983244" cy="1521022"/>
            </a:xfrm>
            <a:prstGeom prst="round2DiagRect">
              <a:avLst/>
            </a:prstGeom>
            <a:noFill/>
            <a:ln w="38100">
              <a:solidFill>
                <a:srgbClr val="BF57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1" name="Rectangle: Diagonal Corners Rounded 20">
              <a:extLst>
                <a:ext uri="{FF2B5EF4-FFF2-40B4-BE49-F238E27FC236}">
                  <a16:creationId xmlns:a16="http://schemas.microsoft.com/office/drawing/2014/main" id="{AD6DF680-DA8D-A6B1-648E-C4B497B4114D}"/>
                </a:ext>
              </a:extLst>
            </p:cNvPr>
            <p:cNvSpPr/>
            <p:nvPr/>
          </p:nvSpPr>
          <p:spPr>
            <a:xfrm rot="5400000">
              <a:off x="4439667" y="6662987"/>
              <a:ext cx="1515659" cy="2983242"/>
            </a:xfrm>
            <a:prstGeom prst="round2DiagRect">
              <a:avLst/>
            </a:prstGeom>
            <a:noFill/>
            <a:ln w="38100">
              <a:solidFill>
                <a:srgbClr val="709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13" name="TextBox 12">
              <a:extLst>
                <a:ext uri="{FF2B5EF4-FFF2-40B4-BE49-F238E27FC236}">
                  <a16:creationId xmlns:a16="http://schemas.microsoft.com/office/drawing/2014/main" id="{E4510CA9-7C7E-CD21-1024-CDB9E84A6A91}"/>
                </a:ext>
              </a:extLst>
            </p:cNvPr>
            <p:cNvSpPr txBox="1"/>
            <p:nvPr/>
          </p:nvSpPr>
          <p:spPr>
            <a:xfrm>
              <a:off x="2024622" y="7426705"/>
              <a:ext cx="3453257" cy="461665"/>
            </a:xfrm>
            <a:prstGeom prst="rect">
              <a:avLst/>
            </a:prstGeom>
            <a:solidFill>
              <a:schemeClr val="bg1"/>
            </a:solidFill>
          </p:spPr>
          <p:txBody>
            <a:bodyPr wrap="square" rtlCol="0">
              <a:spAutoFit/>
            </a:bodyPr>
            <a:lstStyle/>
            <a:p>
              <a:pPr algn="ctr"/>
              <a:r>
                <a:rPr lang="en-GB" sz="1200" dirty="0">
                  <a:solidFill>
                    <a:srgbClr val="2E2659"/>
                  </a:solidFill>
                  <a:latin typeface="Arial" panose="020B0604020202020204" pitchFamily="34" charset="0"/>
                  <a:cs typeface="Arial" panose="020B0604020202020204" pitchFamily="34" charset="0"/>
                </a:rPr>
                <a:t>Average spend per person per year</a:t>
              </a:r>
            </a:p>
            <a:p>
              <a:pPr algn="ctr"/>
              <a:r>
                <a:rPr lang="en-GB" sz="1200" dirty="0">
                  <a:solidFill>
                    <a:srgbClr val="2E2659"/>
                  </a:solidFill>
                  <a:latin typeface="Arial" panose="020B0604020202020204" pitchFamily="34" charset="0"/>
                  <a:cs typeface="Arial" panose="020B0604020202020204" pitchFamily="34" charset="0"/>
                </a:rPr>
                <a:t>accessing adult social care</a:t>
              </a:r>
            </a:p>
          </p:txBody>
        </p:sp>
        <p:sp>
          <p:nvSpPr>
            <p:cNvPr id="17" name="TextBox 16">
              <a:extLst>
                <a:ext uri="{FF2B5EF4-FFF2-40B4-BE49-F238E27FC236}">
                  <a16:creationId xmlns:a16="http://schemas.microsoft.com/office/drawing/2014/main" id="{0B27D278-9EE2-1CB2-718D-9B03960741EF}"/>
                </a:ext>
              </a:extLst>
            </p:cNvPr>
            <p:cNvSpPr txBox="1"/>
            <p:nvPr/>
          </p:nvSpPr>
          <p:spPr>
            <a:xfrm>
              <a:off x="2099217" y="8108842"/>
              <a:ext cx="3314764" cy="461665"/>
            </a:xfrm>
            <a:prstGeom prst="rect">
              <a:avLst/>
            </a:prstGeom>
            <a:solidFill>
              <a:schemeClr val="bg1"/>
            </a:solidFill>
          </p:spPr>
          <p:txBody>
            <a:bodyPr wrap="square" rtlCol="0">
              <a:spAutoFit/>
            </a:bodyPr>
            <a:lstStyle/>
            <a:p>
              <a:pPr algn="ctr"/>
              <a:r>
                <a:rPr lang="en-GB" sz="1200" dirty="0">
                  <a:solidFill>
                    <a:srgbClr val="2E2659"/>
                  </a:solidFill>
                  <a:latin typeface="Arial" panose="020B0604020202020204" pitchFamily="34" charset="0"/>
                  <a:cs typeface="Arial" panose="020B0604020202020204" pitchFamily="34" charset="0"/>
                </a:rPr>
                <a:t>Average spend per person per year</a:t>
              </a:r>
            </a:p>
            <a:p>
              <a:pPr algn="ctr"/>
              <a:r>
                <a:rPr lang="en-GB" sz="1200" dirty="0">
                  <a:solidFill>
                    <a:srgbClr val="2E2659"/>
                  </a:solidFill>
                  <a:latin typeface="Arial" panose="020B0604020202020204" pitchFamily="34" charset="0"/>
                  <a:cs typeface="Arial" panose="020B0604020202020204" pitchFamily="34" charset="0"/>
                </a:rPr>
                <a:t>in the population</a:t>
              </a:r>
            </a:p>
          </p:txBody>
        </p:sp>
        <p:sp>
          <p:nvSpPr>
            <p:cNvPr id="25" name="TextBox 24">
              <a:extLst>
                <a:ext uri="{FF2B5EF4-FFF2-40B4-BE49-F238E27FC236}">
                  <a16:creationId xmlns:a16="http://schemas.microsoft.com/office/drawing/2014/main" id="{82A93FB2-0651-E63A-087F-A49B40EFE925}"/>
                </a:ext>
              </a:extLst>
            </p:cNvPr>
            <p:cNvSpPr txBox="1"/>
            <p:nvPr/>
          </p:nvSpPr>
          <p:spPr>
            <a:xfrm>
              <a:off x="2001635" y="7753356"/>
              <a:ext cx="3499230" cy="400110"/>
            </a:xfrm>
            <a:prstGeom prst="rect">
              <a:avLst/>
            </a:prstGeom>
            <a:noFill/>
          </p:spPr>
          <p:txBody>
            <a:bodyPr wrap="square" rtlCol="0">
              <a:spAutoFit/>
            </a:bodyPr>
            <a:lstStyle/>
            <a:p>
              <a:pPr algn="ctr"/>
              <a:r>
                <a:rPr lang="en-GB" sz="2000" b="1" dirty="0">
                  <a:solidFill>
                    <a:srgbClr val="BF5742"/>
                  </a:solidFill>
                  <a:latin typeface="Arial" panose="020B0604020202020204" pitchFamily="34" charset="0"/>
                  <a:cs typeface="Arial" panose="020B0604020202020204" pitchFamily="34" charset="0"/>
                </a:rPr>
                <a:t>£37,692 </a:t>
              </a:r>
              <a:r>
                <a:rPr lang="en-GB" sz="2000" dirty="0">
                  <a:solidFill>
                    <a:srgbClr val="BF5742"/>
                  </a:solidFill>
                  <a:latin typeface="Arial" panose="020B0604020202020204" pitchFamily="34" charset="0"/>
                  <a:cs typeface="Arial" panose="020B0604020202020204" pitchFamily="34" charset="0"/>
                </a:rPr>
                <a:t>	</a:t>
              </a:r>
              <a:r>
                <a:rPr lang="en-GB" sz="2000" dirty="0">
                  <a:solidFill>
                    <a:srgbClr val="00636E"/>
                  </a:solidFill>
                  <a:latin typeface="Arial" panose="020B0604020202020204" pitchFamily="34" charset="0"/>
                  <a:cs typeface="Arial" panose="020B0604020202020204" pitchFamily="34" charset="0"/>
                </a:rPr>
                <a:t>	</a:t>
              </a:r>
              <a:r>
                <a:rPr lang="en-GB" sz="2000" b="1" dirty="0">
                  <a:solidFill>
                    <a:srgbClr val="709117"/>
                  </a:solidFill>
                  <a:latin typeface="Arial" panose="020B0604020202020204" pitchFamily="34" charset="0"/>
                  <a:cs typeface="Arial" panose="020B0604020202020204" pitchFamily="34" charset="0"/>
                </a:rPr>
                <a:t>£22,258</a:t>
              </a:r>
            </a:p>
          </p:txBody>
        </p:sp>
        <p:sp>
          <p:nvSpPr>
            <p:cNvPr id="18" name="TextBox 17">
              <a:extLst>
                <a:ext uri="{FF2B5EF4-FFF2-40B4-BE49-F238E27FC236}">
                  <a16:creationId xmlns:a16="http://schemas.microsoft.com/office/drawing/2014/main" id="{A838F578-CFE0-07C1-5953-8B8F8F9C9B76}"/>
                </a:ext>
              </a:extLst>
            </p:cNvPr>
            <p:cNvSpPr txBox="1"/>
            <p:nvPr/>
          </p:nvSpPr>
          <p:spPr>
            <a:xfrm>
              <a:off x="2006984" y="8439808"/>
              <a:ext cx="3499230" cy="400110"/>
            </a:xfrm>
            <a:prstGeom prst="rect">
              <a:avLst/>
            </a:prstGeom>
            <a:noFill/>
          </p:spPr>
          <p:txBody>
            <a:bodyPr wrap="square" rtlCol="0">
              <a:spAutoFit/>
            </a:bodyPr>
            <a:lstStyle/>
            <a:p>
              <a:pPr algn="ctr"/>
              <a:r>
                <a:rPr lang="en-GB" sz="2000" b="1" dirty="0">
                  <a:solidFill>
                    <a:srgbClr val="BF5742"/>
                  </a:solidFill>
                  <a:latin typeface="Arial" panose="020B0604020202020204" pitchFamily="34" charset="0"/>
                  <a:cs typeface="Arial" panose="020B0604020202020204" pitchFamily="34" charset="0"/>
                </a:rPr>
                <a:t>£333</a:t>
              </a:r>
              <a:r>
                <a:rPr lang="en-GB" sz="2000" dirty="0">
                  <a:solidFill>
                    <a:srgbClr val="00636E"/>
                  </a:solidFill>
                  <a:latin typeface="Arial" panose="020B0604020202020204" pitchFamily="34" charset="0"/>
                  <a:cs typeface="Arial" panose="020B0604020202020204" pitchFamily="34" charset="0"/>
                </a:rPr>
                <a:t>		      </a:t>
              </a:r>
              <a:r>
                <a:rPr lang="en-GB" sz="2000" b="1" dirty="0">
                  <a:solidFill>
                    <a:srgbClr val="709117"/>
                  </a:solidFill>
                  <a:latin typeface="Arial" panose="020B0604020202020204" pitchFamily="34" charset="0"/>
                  <a:cs typeface="Arial" panose="020B0604020202020204" pitchFamily="34" charset="0"/>
                </a:rPr>
                <a:t>£1,168</a:t>
              </a:r>
            </a:p>
          </p:txBody>
        </p:sp>
      </p:grpSp>
      <p:cxnSp>
        <p:nvCxnSpPr>
          <p:cNvPr id="28" name="Straight Connector 27">
            <a:extLst>
              <a:ext uri="{FF2B5EF4-FFF2-40B4-BE49-F238E27FC236}">
                <a16:creationId xmlns:a16="http://schemas.microsoft.com/office/drawing/2014/main" id="{4016E17B-E2BA-0A1C-ACE6-0E3C623337E6}"/>
              </a:ext>
            </a:extLst>
          </p:cNvPr>
          <p:cNvCxnSpPr>
            <a:cxnSpLocks/>
          </p:cNvCxnSpPr>
          <p:nvPr/>
        </p:nvCxnSpPr>
        <p:spPr>
          <a:xfrm>
            <a:off x="504862" y="7086578"/>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4CD2A3D-67E8-5D77-B9A0-780AEF2CA948}"/>
              </a:ext>
            </a:extLst>
          </p:cNvPr>
          <p:cNvCxnSpPr>
            <a:cxnSpLocks/>
          </p:cNvCxnSpPr>
          <p:nvPr/>
        </p:nvCxnSpPr>
        <p:spPr>
          <a:xfrm>
            <a:off x="456447" y="3997299"/>
            <a:ext cx="6307799" cy="0"/>
          </a:xfrm>
          <a:prstGeom prst="line">
            <a:avLst/>
          </a:prstGeom>
          <a:ln w="38100">
            <a:solidFill>
              <a:srgbClr val="2E2659"/>
            </a:solidFill>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ED59FB76-953D-E47E-5F4C-6716D40FEC76}"/>
              </a:ext>
            </a:extLst>
          </p:cNvPr>
          <p:cNvGrpSpPr/>
          <p:nvPr/>
        </p:nvGrpSpPr>
        <p:grpSpPr>
          <a:xfrm>
            <a:off x="3074248" y="5935283"/>
            <a:ext cx="3429176" cy="915634"/>
            <a:chOff x="2962826" y="5399242"/>
            <a:chExt cx="3429176" cy="915634"/>
          </a:xfrm>
        </p:grpSpPr>
        <p:sp>
          <p:nvSpPr>
            <p:cNvPr id="87" name="TextBox 86">
              <a:extLst>
                <a:ext uri="{FF2B5EF4-FFF2-40B4-BE49-F238E27FC236}">
                  <a16:creationId xmlns:a16="http://schemas.microsoft.com/office/drawing/2014/main" id="{2BCD66B2-548B-3833-E2C3-43628A0A7AE9}"/>
                </a:ext>
              </a:extLst>
            </p:cNvPr>
            <p:cNvSpPr txBox="1"/>
            <p:nvPr/>
          </p:nvSpPr>
          <p:spPr>
            <a:xfrm>
              <a:off x="2962826" y="5476298"/>
              <a:ext cx="1678751" cy="777136"/>
            </a:xfrm>
            <a:prstGeom prst="rect">
              <a:avLst/>
            </a:prstGeom>
            <a:noFill/>
          </p:spPr>
          <p:txBody>
            <a:bodyPr wrap="square" rtlCol="0">
              <a:spAutoFit/>
            </a:bodyPr>
            <a:lstStyle/>
            <a:p>
              <a:pPr algn="ctr"/>
              <a:r>
                <a:rPr lang="en-GB" b="1" dirty="0">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rPr>
                <a:t>£11.8 billion</a:t>
              </a:r>
              <a:r>
                <a:rPr lang="en-GB" sz="1050" dirty="0">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rPr>
                <a:t> spent on </a:t>
              </a:r>
            </a:p>
            <a:p>
              <a:pPr algn="ctr"/>
              <a:r>
                <a:rPr lang="en-GB" sz="1600" dirty="0">
                  <a:solidFill>
                    <a:srgbClr val="BF5712"/>
                  </a:solidFill>
                  <a:latin typeface="Arial" panose="020B0604020202020204" pitchFamily="34" charset="0"/>
                  <a:ea typeface="Times New Roman" panose="02020603050405020304" pitchFamily="18" charset="0"/>
                  <a:cs typeface="Times New Roman" panose="02020603050405020304" pitchFamily="18" charset="0"/>
                </a:rPr>
                <a:t>a</a:t>
              </a:r>
              <a:r>
                <a:rPr lang="en-GB" sz="1600" dirty="0">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rPr>
                <a:t>ge 18-64</a:t>
              </a:r>
              <a:endParaRPr lang="en-GB" sz="1050" dirty="0">
                <a:solidFill>
                  <a:srgbClr val="BF5712"/>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90" name="Rectangle: Diagonal Corners Rounded 89">
              <a:extLst>
                <a:ext uri="{FF2B5EF4-FFF2-40B4-BE49-F238E27FC236}">
                  <a16:creationId xmlns:a16="http://schemas.microsoft.com/office/drawing/2014/main" id="{C16C908B-F123-5158-D1AA-7873B92AE0AB}"/>
                </a:ext>
              </a:extLst>
            </p:cNvPr>
            <p:cNvSpPr/>
            <p:nvPr/>
          </p:nvSpPr>
          <p:spPr>
            <a:xfrm rot="5400000">
              <a:off x="5144657" y="5095734"/>
              <a:ext cx="912959" cy="1519976"/>
            </a:xfrm>
            <a:prstGeom prst="round2DiagRect">
              <a:avLst/>
            </a:prstGeom>
            <a:noFill/>
            <a:ln w="38100">
              <a:solidFill>
                <a:srgbClr val="70911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91" name="TextBox 90">
              <a:extLst>
                <a:ext uri="{FF2B5EF4-FFF2-40B4-BE49-F238E27FC236}">
                  <a16:creationId xmlns:a16="http://schemas.microsoft.com/office/drawing/2014/main" id="{EE8E254C-7FED-CBBA-3505-DE807D1D98A2}"/>
                </a:ext>
              </a:extLst>
            </p:cNvPr>
            <p:cNvSpPr txBox="1"/>
            <p:nvPr/>
          </p:nvSpPr>
          <p:spPr>
            <a:xfrm>
              <a:off x="4876722" y="5473652"/>
              <a:ext cx="1515280" cy="777136"/>
            </a:xfrm>
            <a:prstGeom prst="rect">
              <a:avLst/>
            </a:prstGeom>
            <a:noFill/>
          </p:spPr>
          <p:txBody>
            <a:bodyPr wrap="square" rtlCol="0">
              <a:spAutoFit/>
            </a:bodyPr>
            <a:lstStyle/>
            <a:p>
              <a:pPr algn="ctr"/>
              <a:r>
                <a:rPr lang="en-GB" b="1" dirty="0">
                  <a:solidFill>
                    <a:srgbClr val="709117"/>
                  </a:solidFill>
                  <a:effectLst/>
                  <a:latin typeface="Arial" panose="020B0604020202020204" pitchFamily="34" charset="0"/>
                  <a:ea typeface="Times New Roman" panose="02020603050405020304" pitchFamily="18" charset="0"/>
                  <a:cs typeface="Times New Roman" panose="02020603050405020304" pitchFamily="18" charset="0"/>
                </a:rPr>
                <a:t>£12.8 billion</a:t>
              </a:r>
              <a:r>
                <a:rPr lang="en-GB" sz="1050" dirty="0">
                  <a:solidFill>
                    <a:srgbClr val="709117"/>
                  </a:solidFill>
                  <a:effectLst/>
                  <a:latin typeface="Arial" panose="020B0604020202020204" pitchFamily="34" charset="0"/>
                  <a:ea typeface="Times New Roman" panose="02020603050405020304" pitchFamily="18" charset="0"/>
                  <a:cs typeface="Times New Roman" panose="02020603050405020304" pitchFamily="18" charset="0"/>
                </a:rPr>
                <a:t> spent on </a:t>
              </a:r>
            </a:p>
            <a:p>
              <a:pPr algn="ctr"/>
              <a:r>
                <a:rPr lang="en-GB" sz="1600" dirty="0">
                  <a:solidFill>
                    <a:srgbClr val="709117"/>
                  </a:solidFill>
                  <a:latin typeface="Arial" panose="020B0604020202020204" pitchFamily="34" charset="0"/>
                  <a:ea typeface="Times New Roman" panose="02020603050405020304" pitchFamily="18" charset="0"/>
                  <a:cs typeface="Times New Roman" panose="02020603050405020304" pitchFamily="18" charset="0"/>
                </a:rPr>
                <a:t>a</a:t>
              </a:r>
              <a:r>
                <a:rPr lang="en-GB" sz="1600" dirty="0">
                  <a:solidFill>
                    <a:srgbClr val="709117"/>
                  </a:solidFill>
                  <a:effectLst/>
                  <a:latin typeface="Arial" panose="020B0604020202020204" pitchFamily="34" charset="0"/>
                  <a:ea typeface="Times New Roman" panose="02020603050405020304" pitchFamily="18" charset="0"/>
                  <a:cs typeface="Times New Roman" panose="02020603050405020304" pitchFamily="18" charset="0"/>
                </a:rPr>
                <a:t>ge 65+</a:t>
              </a:r>
              <a:r>
                <a:rPr lang="en-GB" sz="1050" dirty="0">
                  <a:solidFill>
                    <a:srgbClr val="709117"/>
                  </a:solidFill>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92" name="Rectangle: Diagonal Corners Rounded 91">
              <a:extLst>
                <a:ext uri="{FF2B5EF4-FFF2-40B4-BE49-F238E27FC236}">
                  <a16:creationId xmlns:a16="http://schemas.microsoft.com/office/drawing/2014/main" id="{1A570CBB-476F-DDF6-5538-ED2C43B07CAE}"/>
                </a:ext>
              </a:extLst>
            </p:cNvPr>
            <p:cNvSpPr/>
            <p:nvPr/>
          </p:nvSpPr>
          <p:spPr>
            <a:xfrm>
              <a:off x="3044280" y="5399242"/>
              <a:ext cx="1515844" cy="915634"/>
            </a:xfrm>
            <a:prstGeom prst="round2DiagRect">
              <a:avLst/>
            </a:prstGeom>
            <a:noFill/>
            <a:ln w="38100">
              <a:solidFill>
                <a:srgbClr val="BF57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grpSp>
      <p:sp>
        <p:nvSpPr>
          <p:cNvPr id="94" name="Rectangle: Rounded Corners 93">
            <a:extLst>
              <a:ext uri="{FF2B5EF4-FFF2-40B4-BE49-F238E27FC236}">
                <a16:creationId xmlns:a16="http://schemas.microsoft.com/office/drawing/2014/main" id="{E427F681-C42E-1498-9151-95BB2EB02DEE}"/>
              </a:ext>
            </a:extLst>
          </p:cNvPr>
          <p:cNvSpPr/>
          <p:nvPr/>
        </p:nvSpPr>
        <p:spPr>
          <a:xfrm>
            <a:off x="1274353" y="4138135"/>
            <a:ext cx="4667779" cy="347934"/>
          </a:xfrm>
          <a:prstGeom prst="roundRect">
            <a:avLst/>
          </a:prstGeom>
          <a:solidFill>
            <a:srgbClr val="6E0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93" name="TextBox 92">
            <a:extLst>
              <a:ext uri="{FF2B5EF4-FFF2-40B4-BE49-F238E27FC236}">
                <a16:creationId xmlns:a16="http://schemas.microsoft.com/office/drawing/2014/main" id="{ABB22685-DCEB-CF42-E5C6-764EE431B64E}"/>
              </a:ext>
            </a:extLst>
          </p:cNvPr>
          <p:cNvSpPr txBox="1"/>
          <p:nvPr/>
        </p:nvSpPr>
        <p:spPr>
          <a:xfrm>
            <a:off x="1569484" y="4137657"/>
            <a:ext cx="4081723" cy="338554"/>
          </a:xfrm>
          <a:prstGeom prst="rect">
            <a:avLst/>
          </a:prstGeom>
          <a:noFill/>
        </p:spPr>
        <p:txBody>
          <a:bodyPr wrap="square" rtlCol="0">
            <a:spAutoFit/>
          </a:bodyPr>
          <a:lstStyle/>
          <a:p>
            <a:pPr algn="ctr"/>
            <a:r>
              <a:rPr lang="en-GB"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Long and short-term care costs</a:t>
            </a:r>
            <a:endParaRPr lang="en-GB" sz="16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593595A8-A436-056C-D3D1-56B5F6CADCA0}"/>
              </a:ext>
            </a:extLst>
          </p:cNvPr>
          <p:cNvSpPr txBox="1"/>
          <p:nvPr/>
        </p:nvSpPr>
        <p:spPr>
          <a:xfrm>
            <a:off x="1300175" y="4738073"/>
            <a:ext cx="1746390" cy="2092881"/>
          </a:xfrm>
          <a:prstGeom prst="rect">
            <a:avLst/>
          </a:prstGeom>
          <a:noFill/>
        </p:spPr>
        <p:txBody>
          <a:bodyPr wrap="square" rtlCol="0">
            <a:spAutoFit/>
          </a:bodyPr>
          <a:lstStyle/>
          <a:p>
            <a:r>
              <a:rPr lang="en-GB" sz="1000">
                <a:solidFill>
                  <a:srgbClr val="6E0036"/>
                </a:solidFill>
                <a:latin typeface="Arial" panose="020B0604020202020204" pitchFamily="34" charset="0"/>
                <a:cs typeface="Arial" panose="020B0604020202020204" pitchFamily="34" charset="0"/>
              </a:rPr>
              <a:t>£24.6 billion was spent on long and short-term care, an increase of 9.9% on the previous year - with 52% spent on older adults. </a:t>
            </a:r>
          </a:p>
          <a:p>
            <a:endParaRPr lang="en-GB" sz="1000">
              <a:solidFill>
                <a:srgbClr val="6E0036"/>
              </a:solidFill>
              <a:highlight>
                <a:srgbClr val="FFFF00"/>
              </a:highlight>
              <a:latin typeface="Arial" panose="020B0604020202020204" pitchFamily="34" charset="0"/>
              <a:cs typeface="Arial" panose="020B0604020202020204" pitchFamily="34" charset="0"/>
            </a:endParaRPr>
          </a:p>
          <a:p>
            <a:r>
              <a:rPr lang="en-GB" sz="1000">
                <a:solidFill>
                  <a:srgbClr val="6E0036"/>
                </a:solidFill>
                <a:latin typeface="Arial" panose="020B0604020202020204" pitchFamily="34" charset="0"/>
                <a:cs typeface="Arial" panose="020B0604020202020204" pitchFamily="34" charset="0"/>
              </a:rPr>
              <a:t>spent on younger adults (age 18-64) was for people with a learning disability</a:t>
            </a:r>
          </a:p>
          <a:p>
            <a:endParaRPr lang="en-GB" sz="1000">
              <a:solidFill>
                <a:srgbClr val="6E0036"/>
              </a:solidFill>
              <a:highlight>
                <a:srgbClr val="FFFF00"/>
              </a:highlight>
              <a:latin typeface="Arial" panose="020B0604020202020204" pitchFamily="34" charset="0"/>
              <a:cs typeface="Arial" panose="020B0604020202020204" pitchFamily="34" charset="0"/>
            </a:endParaRPr>
          </a:p>
          <a:p>
            <a:r>
              <a:rPr lang="en-GB" sz="1000">
                <a:solidFill>
                  <a:srgbClr val="6E0036"/>
                </a:solidFill>
                <a:latin typeface="Arial" panose="020B0604020202020204" pitchFamily="34" charset="0"/>
                <a:cs typeface="Arial" panose="020B0604020202020204" pitchFamily="34" charset="0"/>
              </a:rPr>
              <a:t>spent on older adults (age 65+) was for people with physical support needs</a:t>
            </a:r>
          </a:p>
        </p:txBody>
      </p:sp>
      <p:grpSp>
        <p:nvGrpSpPr>
          <p:cNvPr id="76" name="Group 75">
            <a:extLst>
              <a:ext uri="{FF2B5EF4-FFF2-40B4-BE49-F238E27FC236}">
                <a16:creationId xmlns:a16="http://schemas.microsoft.com/office/drawing/2014/main" id="{397AE689-92BB-3FA0-7168-515910FEDF56}"/>
              </a:ext>
            </a:extLst>
          </p:cNvPr>
          <p:cNvGrpSpPr/>
          <p:nvPr/>
        </p:nvGrpSpPr>
        <p:grpSpPr>
          <a:xfrm>
            <a:off x="2901933" y="4685422"/>
            <a:ext cx="3556126" cy="1174190"/>
            <a:chOff x="2926141" y="4186091"/>
            <a:chExt cx="3556126" cy="1174190"/>
          </a:xfrm>
        </p:grpSpPr>
        <p:sp>
          <p:nvSpPr>
            <p:cNvPr id="10" name="TextBox 9">
              <a:extLst>
                <a:ext uri="{FF2B5EF4-FFF2-40B4-BE49-F238E27FC236}">
                  <a16:creationId xmlns:a16="http://schemas.microsoft.com/office/drawing/2014/main" id="{DF54747C-698E-4C2B-EDFD-7C97B6461E71}"/>
                </a:ext>
              </a:extLst>
            </p:cNvPr>
            <p:cNvSpPr txBox="1"/>
            <p:nvPr/>
          </p:nvSpPr>
          <p:spPr>
            <a:xfrm>
              <a:off x="2926141" y="4225200"/>
              <a:ext cx="2050638" cy="915635"/>
            </a:xfrm>
            <a:prstGeom prst="rect">
              <a:avLst/>
            </a:prstGeom>
            <a:noFill/>
          </p:spPr>
          <p:txBody>
            <a:bodyPr wrap="square" rtlCol="0">
              <a:spAutoFit/>
            </a:bodyPr>
            <a:lstStyle/>
            <a:p>
              <a:pPr algn="ctr"/>
              <a:r>
                <a:rPr lang="en-GB" b="1"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£23.6 billion</a:t>
              </a:r>
            </a:p>
            <a:p>
              <a:pPr algn="ctr"/>
              <a:r>
                <a:rPr lang="en-GB" sz="105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was spent on </a:t>
              </a:r>
            </a:p>
            <a:p>
              <a:pPr algn="ctr"/>
              <a:r>
                <a:rPr lang="en-GB" sz="140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long-term care</a:t>
              </a:r>
            </a:p>
            <a:p>
              <a:pPr algn="ctr"/>
              <a:r>
                <a:rPr lang="en-GB" sz="110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a:t>
              </a:r>
              <a:r>
                <a:rPr lang="en-GB" sz="1100" b="1"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96% of care costs</a:t>
              </a:r>
              <a:r>
                <a:rPr lang="en-GB" sz="105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 </a:t>
              </a:r>
            </a:p>
          </p:txBody>
        </p:sp>
        <p:sp>
          <p:nvSpPr>
            <p:cNvPr id="30" name="Rectangle: Diagonal Corners Rounded 29">
              <a:extLst>
                <a:ext uri="{FF2B5EF4-FFF2-40B4-BE49-F238E27FC236}">
                  <a16:creationId xmlns:a16="http://schemas.microsoft.com/office/drawing/2014/main" id="{78F1C50F-A778-EB8C-7A4E-DFC6ED211898}"/>
                </a:ext>
              </a:extLst>
            </p:cNvPr>
            <p:cNvSpPr/>
            <p:nvPr/>
          </p:nvSpPr>
          <p:spPr>
            <a:xfrm>
              <a:off x="3192915" y="4186091"/>
              <a:ext cx="1502839" cy="1057506"/>
            </a:xfrm>
            <a:prstGeom prst="round2DiagRect">
              <a:avLst/>
            </a:prstGeom>
            <a:noFill/>
            <a:ln w="3810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84" name="TextBox 83">
              <a:extLst>
                <a:ext uri="{FF2B5EF4-FFF2-40B4-BE49-F238E27FC236}">
                  <a16:creationId xmlns:a16="http://schemas.microsoft.com/office/drawing/2014/main" id="{EAD823A2-56FB-74BB-1289-F281CD6CEAF6}"/>
                </a:ext>
              </a:extLst>
            </p:cNvPr>
            <p:cNvSpPr txBox="1"/>
            <p:nvPr/>
          </p:nvSpPr>
          <p:spPr>
            <a:xfrm>
              <a:off x="4938837" y="4229202"/>
              <a:ext cx="1503629" cy="1131079"/>
            </a:xfrm>
            <a:prstGeom prst="rect">
              <a:avLst/>
            </a:prstGeom>
            <a:noFill/>
          </p:spPr>
          <p:txBody>
            <a:bodyPr wrap="square" rtlCol="0">
              <a:spAutoFit/>
            </a:bodyPr>
            <a:lstStyle/>
            <a:p>
              <a:pPr algn="ctr"/>
              <a:r>
                <a:rPr lang="en-GB" b="1"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£1.1</a:t>
              </a:r>
              <a:r>
                <a:rPr lang="en-GB" b="1" dirty="0">
                  <a:solidFill>
                    <a:srgbClr val="6E0036"/>
                  </a:solidFill>
                  <a:latin typeface="Arial" panose="020B0604020202020204" pitchFamily="34" charset="0"/>
                  <a:ea typeface="Times New Roman" panose="02020603050405020304" pitchFamily="18" charset="0"/>
                  <a:cs typeface="Times New Roman" panose="02020603050405020304" pitchFamily="18" charset="0"/>
                </a:rPr>
                <a:t> b</a:t>
              </a:r>
              <a:r>
                <a:rPr lang="en-GB" b="1"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illion</a:t>
              </a:r>
            </a:p>
            <a:p>
              <a:pPr algn="ctr"/>
              <a:r>
                <a:rPr lang="en-GB" sz="105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was spent on </a:t>
              </a:r>
            </a:p>
            <a:p>
              <a:pPr algn="ctr"/>
              <a:r>
                <a:rPr lang="en-GB" sz="1400"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short-term care</a:t>
              </a:r>
            </a:p>
            <a:p>
              <a:pPr algn="ctr"/>
              <a:r>
                <a:rPr lang="en-GB" sz="1100" b="1" dirty="0">
                  <a:solidFill>
                    <a:srgbClr val="6E0036"/>
                  </a:solidFill>
                  <a:effectLst/>
                  <a:latin typeface="Arial" panose="020B0604020202020204" pitchFamily="34" charset="0"/>
                  <a:ea typeface="Times New Roman" panose="02020603050405020304" pitchFamily="18" charset="0"/>
                  <a:cs typeface="Times New Roman" panose="02020603050405020304" pitchFamily="18" charset="0"/>
                </a:rPr>
                <a:t>(4% of care costs) </a:t>
              </a:r>
            </a:p>
            <a:p>
              <a:pPr algn="ctr"/>
              <a:endParaRPr lang="en-GB" sz="1400" dirty="0">
                <a:solidFill>
                  <a:srgbClr val="6E0036"/>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p:txBody>
        </p:sp>
        <p:sp>
          <p:nvSpPr>
            <p:cNvPr id="96" name="Rectangle: Diagonal Corners Rounded 95">
              <a:extLst>
                <a:ext uri="{FF2B5EF4-FFF2-40B4-BE49-F238E27FC236}">
                  <a16:creationId xmlns:a16="http://schemas.microsoft.com/office/drawing/2014/main" id="{49E15419-30FF-E46C-65DF-BF2B63C5BD5C}"/>
                </a:ext>
              </a:extLst>
            </p:cNvPr>
            <p:cNvSpPr/>
            <p:nvPr/>
          </p:nvSpPr>
          <p:spPr>
            <a:xfrm rot="5400000">
              <a:off x="5196854" y="3958185"/>
              <a:ext cx="1050850" cy="1519977"/>
            </a:xfrm>
            <a:prstGeom prst="round2DiagRect">
              <a:avLst/>
            </a:prstGeom>
            <a:noFill/>
            <a:ln w="3810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grpSp>
      <p:sp>
        <p:nvSpPr>
          <p:cNvPr id="79" name="TextBox 78">
            <a:extLst>
              <a:ext uri="{FF2B5EF4-FFF2-40B4-BE49-F238E27FC236}">
                <a16:creationId xmlns:a16="http://schemas.microsoft.com/office/drawing/2014/main" id="{74086196-3720-5F12-6145-EDCC151F885A}"/>
              </a:ext>
            </a:extLst>
          </p:cNvPr>
          <p:cNvSpPr txBox="1"/>
          <p:nvPr/>
        </p:nvSpPr>
        <p:spPr>
          <a:xfrm>
            <a:off x="475870" y="5650103"/>
            <a:ext cx="904415" cy="523220"/>
          </a:xfrm>
          <a:prstGeom prst="rect">
            <a:avLst/>
          </a:prstGeom>
          <a:noFill/>
        </p:spPr>
        <p:txBody>
          <a:bodyPr wrap="none" rtlCol="0">
            <a:spAutoFit/>
          </a:bodyPr>
          <a:lstStyle/>
          <a:p>
            <a:r>
              <a:rPr lang="en-GB" sz="2800">
                <a:solidFill>
                  <a:srgbClr val="701461"/>
                </a:solidFill>
                <a:latin typeface="Arial" panose="020B0604020202020204" pitchFamily="34" charset="0"/>
                <a:cs typeface="Arial" panose="020B0604020202020204" pitchFamily="34" charset="0"/>
              </a:rPr>
              <a:t>66%</a:t>
            </a:r>
          </a:p>
        </p:txBody>
      </p:sp>
      <p:sp>
        <p:nvSpPr>
          <p:cNvPr id="80" name="TextBox 79">
            <a:extLst>
              <a:ext uri="{FF2B5EF4-FFF2-40B4-BE49-F238E27FC236}">
                <a16:creationId xmlns:a16="http://schemas.microsoft.com/office/drawing/2014/main" id="{E17568FA-0900-C90C-510D-B7C331A76A4D}"/>
              </a:ext>
            </a:extLst>
          </p:cNvPr>
          <p:cNvSpPr txBox="1"/>
          <p:nvPr/>
        </p:nvSpPr>
        <p:spPr>
          <a:xfrm>
            <a:off x="486503" y="6268582"/>
            <a:ext cx="904415" cy="523220"/>
          </a:xfrm>
          <a:prstGeom prst="rect">
            <a:avLst/>
          </a:prstGeom>
          <a:noFill/>
        </p:spPr>
        <p:txBody>
          <a:bodyPr wrap="none" rtlCol="0">
            <a:spAutoFit/>
          </a:bodyPr>
          <a:lstStyle/>
          <a:p>
            <a:r>
              <a:rPr lang="en-GB" sz="2800">
                <a:solidFill>
                  <a:srgbClr val="701461"/>
                </a:solidFill>
                <a:latin typeface="Arial" panose="020B0604020202020204" pitchFamily="34" charset="0"/>
                <a:cs typeface="Arial" panose="020B0604020202020204" pitchFamily="34" charset="0"/>
              </a:rPr>
              <a:t>66%</a:t>
            </a:r>
          </a:p>
        </p:txBody>
      </p:sp>
      <p:sp>
        <p:nvSpPr>
          <p:cNvPr id="81" name="Arrow: Right 80">
            <a:extLst>
              <a:ext uri="{FF2B5EF4-FFF2-40B4-BE49-F238E27FC236}">
                <a16:creationId xmlns:a16="http://schemas.microsoft.com/office/drawing/2014/main" id="{880FACCB-E92F-9451-BAAF-3F20986761E1}"/>
              </a:ext>
            </a:extLst>
          </p:cNvPr>
          <p:cNvSpPr/>
          <p:nvPr/>
        </p:nvSpPr>
        <p:spPr>
          <a:xfrm>
            <a:off x="4016922" y="3019425"/>
            <a:ext cx="780863" cy="526165"/>
          </a:xfrm>
          <a:prstGeom prst="rightArrow">
            <a:avLst/>
          </a:prstGeom>
          <a:solidFill>
            <a:srgbClr val="941C82"/>
          </a:solidFill>
          <a:ln w="28575">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82" name="TextBox 81">
            <a:extLst>
              <a:ext uri="{FF2B5EF4-FFF2-40B4-BE49-F238E27FC236}">
                <a16:creationId xmlns:a16="http://schemas.microsoft.com/office/drawing/2014/main" id="{E3B5C354-08FC-C678-B819-24B9113E87A5}"/>
              </a:ext>
            </a:extLst>
          </p:cNvPr>
          <p:cNvSpPr txBox="1"/>
          <p:nvPr/>
        </p:nvSpPr>
        <p:spPr>
          <a:xfrm>
            <a:off x="4698390" y="2839437"/>
            <a:ext cx="1866085" cy="954107"/>
          </a:xfrm>
          <a:prstGeom prst="rect">
            <a:avLst/>
          </a:prstGeom>
          <a:noFill/>
        </p:spPr>
        <p:txBody>
          <a:bodyPr wrap="square" rtlCol="0">
            <a:spAutoFit/>
          </a:bodyPr>
          <a:lstStyle/>
          <a:p>
            <a:pPr algn="ctr"/>
            <a:r>
              <a:rPr lang="en-GB" sz="24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34%</a:t>
            </a:r>
            <a:endParaRPr lang="en-GB" sz="14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GB" sz="12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of councils’ </a:t>
            </a:r>
          </a:p>
          <a:p>
            <a:pPr algn="ctr"/>
            <a:r>
              <a:rPr lang="en-GB" sz="1200" b="1">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rPr>
              <a:t>overall spend</a:t>
            </a:r>
          </a:p>
          <a:p>
            <a:pPr algn="ctr"/>
            <a:r>
              <a:rPr lang="en-GB" sz="700">
                <a:solidFill>
                  <a:srgbClr val="AB4A99"/>
                </a:solidFill>
                <a:latin typeface="Arial" panose="020B0604020202020204" pitchFamily="34" charset="0"/>
                <a:ea typeface="Times New Roman" panose="02020603050405020304" pitchFamily="18" charset="0"/>
                <a:cs typeface="Times New Roman" panose="02020603050405020304" pitchFamily="18" charset="0"/>
              </a:rPr>
              <a:t>(Net Revenue Expenditure)</a:t>
            </a:r>
            <a:endParaRPr lang="en-GB" sz="700">
              <a:solidFill>
                <a:srgbClr val="AB4A99"/>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86" name="Rectangle: Rounded Corners 85">
            <a:extLst>
              <a:ext uri="{FF2B5EF4-FFF2-40B4-BE49-F238E27FC236}">
                <a16:creationId xmlns:a16="http://schemas.microsoft.com/office/drawing/2014/main" id="{9100884A-DDB7-D769-51A6-97192E2DAD8A}"/>
              </a:ext>
            </a:extLst>
          </p:cNvPr>
          <p:cNvSpPr/>
          <p:nvPr/>
        </p:nvSpPr>
        <p:spPr>
          <a:xfrm>
            <a:off x="4897614" y="1749336"/>
            <a:ext cx="1431885" cy="1006760"/>
          </a:xfrm>
          <a:prstGeom prst="roundRect">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88" name="Rectangle: Rounded Corners 87">
            <a:extLst>
              <a:ext uri="{FF2B5EF4-FFF2-40B4-BE49-F238E27FC236}">
                <a16:creationId xmlns:a16="http://schemas.microsoft.com/office/drawing/2014/main" id="{9283F0EC-B36F-2739-C213-70143A7B3D5E}"/>
              </a:ext>
            </a:extLst>
          </p:cNvPr>
          <p:cNvSpPr/>
          <p:nvPr/>
        </p:nvSpPr>
        <p:spPr>
          <a:xfrm>
            <a:off x="4914358" y="2839451"/>
            <a:ext cx="1431885" cy="1006760"/>
          </a:xfrm>
          <a:prstGeom prst="roundRect">
            <a:avLst/>
          </a:prstGeom>
          <a:noFill/>
          <a:ln w="19050">
            <a:solidFill>
              <a:srgbClr val="6E0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grpSp>
        <p:nvGrpSpPr>
          <p:cNvPr id="16" name="Group 15">
            <a:extLst>
              <a:ext uri="{FF2B5EF4-FFF2-40B4-BE49-F238E27FC236}">
                <a16:creationId xmlns:a16="http://schemas.microsoft.com/office/drawing/2014/main" id="{84C79A96-EE15-0311-FB04-E51F291FFB0B}"/>
              </a:ext>
            </a:extLst>
          </p:cNvPr>
          <p:cNvGrpSpPr/>
          <p:nvPr/>
        </p:nvGrpSpPr>
        <p:grpSpPr>
          <a:xfrm>
            <a:off x="564321" y="4764772"/>
            <a:ext cx="617108" cy="718818"/>
            <a:chOff x="492074" y="4636213"/>
            <a:chExt cx="617108" cy="718818"/>
          </a:xfrm>
        </p:grpSpPr>
        <p:sp>
          <p:nvSpPr>
            <p:cNvPr id="78" name="Arrow: Up 77">
              <a:extLst>
                <a:ext uri="{FF2B5EF4-FFF2-40B4-BE49-F238E27FC236}">
                  <a16:creationId xmlns:a16="http://schemas.microsoft.com/office/drawing/2014/main" id="{4220F77D-7AA9-5CB7-D767-2BF4C34B41DA}"/>
                </a:ext>
              </a:extLst>
            </p:cNvPr>
            <p:cNvSpPr/>
            <p:nvPr/>
          </p:nvSpPr>
          <p:spPr>
            <a:xfrm>
              <a:off x="492074" y="4636213"/>
              <a:ext cx="617108" cy="718818"/>
            </a:xfrm>
            <a:prstGeom prst="upArrow">
              <a:avLst/>
            </a:prstGeom>
            <a:noFill/>
            <a:ln w="38100">
              <a:solidFill>
                <a:srgbClr val="7014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7" name="TextBox 6">
              <a:extLst>
                <a:ext uri="{FF2B5EF4-FFF2-40B4-BE49-F238E27FC236}">
                  <a16:creationId xmlns:a16="http://schemas.microsoft.com/office/drawing/2014/main" id="{6322A2E2-B2EC-A2DA-EFD9-570C16464465}"/>
                </a:ext>
              </a:extLst>
            </p:cNvPr>
            <p:cNvSpPr txBox="1"/>
            <p:nvPr/>
          </p:nvSpPr>
          <p:spPr>
            <a:xfrm rot="16200000">
              <a:off x="523635" y="4857413"/>
              <a:ext cx="577402" cy="276999"/>
            </a:xfrm>
            <a:prstGeom prst="rect">
              <a:avLst/>
            </a:prstGeom>
            <a:noFill/>
          </p:spPr>
          <p:txBody>
            <a:bodyPr wrap="none" rtlCol="0">
              <a:spAutoFit/>
            </a:bodyPr>
            <a:lstStyle/>
            <a:p>
              <a:r>
                <a:rPr lang="en-GB" sz="1200">
                  <a:solidFill>
                    <a:srgbClr val="701461"/>
                  </a:solidFill>
                  <a:latin typeface="Arial" panose="020B0604020202020204" pitchFamily="34" charset="0"/>
                  <a:cs typeface="Arial" panose="020B0604020202020204" pitchFamily="34" charset="0"/>
                </a:rPr>
                <a:t>9.9 %</a:t>
              </a:r>
            </a:p>
          </p:txBody>
        </p:sp>
      </p:grpSp>
      <p:sp>
        <p:nvSpPr>
          <p:cNvPr id="15" name="Rectangle: Rounded Corners 14">
            <a:extLst>
              <a:ext uri="{FF2B5EF4-FFF2-40B4-BE49-F238E27FC236}">
                <a16:creationId xmlns:a16="http://schemas.microsoft.com/office/drawing/2014/main" id="{C3E114F8-BC63-E221-66DF-8F5658BB01BB}"/>
              </a:ext>
            </a:extLst>
          </p:cNvPr>
          <p:cNvSpPr/>
          <p:nvPr/>
        </p:nvSpPr>
        <p:spPr>
          <a:xfrm>
            <a:off x="1873672" y="3089634"/>
            <a:ext cx="1739323" cy="62919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6" name="TextBox 25">
            <a:extLst>
              <a:ext uri="{FF2B5EF4-FFF2-40B4-BE49-F238E27FC236}">
                <a16:creationId xmlns:a16="http://schemas.microsoft.com/office/drawing/2014/main" id="{C82305E9-B4F7-48C0-F4BE-2258A8B55C64}"/>
              </a:ext>
            </a:extLst>
          </p:cNvPr>
          <p:cNvSpPr txBox="1"/>
          <p:nvPr/>
        </p:nvSpPr>
        <p:spPr>
          <a:xfrm>
            <a:off x="212169" y="9539047"/>
            <a:ext cx="6697701" cy="369332"/>
          </a:xfrm>
          <a:prstGeom prst="rect">
            <a:avLst/>
          </a:prstGeom>
          <a:noFill/>
        </p:spPr>
        <p:txBody>
          <a:bodyPr wrap="square" rtlCol="0">
            <a:spAutoFit/>
          </a:bodyPr>
          <a:lstStyle/>
          <a:p>
            <a:pPr algn="r"/>
            <a:endParaRPr lang="en-GB" sz="900">
              <a:solidFill>
                <a:schemeClr val="bg1"/>
              </a:solidFill>
              <a:highlight>
                <a:srgbClr val="FFFF00"/>
              </a:highlight>
              <a:latin typeface="Arial" panose="020B0604020202020204" pitchFamily="34" charset="0"/>
              <a:cs typeface="Arial" panose="020B0604020202020204" pitchFamily="34" charset="0"/>
            </a:endParaRPr>
          </a:p>
          <a:p>
            <a:pPr algn="r"/>
            <a:r>
              <a:rPr lang="en-GB" sz="900">
                <a:solidFill>
                  <a:schemeClr val="bg1"/>
                </a:solidFill>
                <a:latin typeface="Arial" panose="020B0604020202020204" pitchFamily="34" charset="0"/>
                <a:cs typeface="Arial" panose="020B0604020202020204" pitchFamily="34" charset="0"/>
              </a:rPr>
              <a:t>© 2026 Local Government Association. All icons made by </a:t>
            </a:r>
            <a:r>
              <a:rPr lang="en-GB" sz="900" err="1">
                <a:solidFill>
                  <a:schemeClr val="bg1"/>
                </a:solidFill>
                <a:latin typeface="Arial" panose="020B0604020202020204" pitchFamily="34" charset="0"/>
                <a:cs typeface="Arial" panose="020B0604020202020204" pitchFamily="34" charset="0"/>
              </a:rPr>
              <a:t>Freepik</a:t>
            </a:r>
            <a:r>
              <a:rPr lang="en-GB" sz="900">
                <a:solidFill>
                  <a:schemeClr val="bg1"/>
                </a:solidFill>
                <a:latin typeface="Arial" panose="020B0604020202020204" pitchFamily="34" charset="0"/>
                <a:cs typeface="Arial" panose="020B0604020202020204" pitchFamily="34" charset="0"/>
              </a:rPr>
              <a:t> from www.flaticon.com</a:t>
            </a:r>
          </a:p>
        </p:txBody>
      </p:sp>
    </p:spTree>
    <p:extLst>
      <p:ext uri="{BB962C8B-B14F-4D97-AF65-F5344CB8AC3E}">
        <p14:creationId xmlns:p14="http://schemas.microsoft.com/office/powerpoint/2010/main" val="813739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corner with a purple border&#10;&#10;Description automatically generated">
            <a:extLst>
              <a:ext uri="{FF2B5EF4-FFF2-40B4-BE49-F238E27FC236}">
                <a16:creationId xmlns:a16="http://schemas.microsoft.com/office/drawing/2014/main" id="{A9F69870-9DF8-8E26-1B78-3BF22475A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120"/>
            <a:ext cx="6858000" cy="9906000"/>
          </a:xfrm>
          <a:prstGeom prst="rect">
            <a:avLst/>
          </a:prstGeom>
        </p:spPr>
      </p:pic>
      <p:sp>
        <p:nvSpPr>
          <p:cNvPr id="9" name="Rectangle 8">
            <a:extLst>
              <a:ext uri="{FF2B5EF4-FFF2-40B4-BE49-F238E27FC236}">
                <a16:creationId xmlns:a16="http://schemas.microsoft.com/office/drawing/2014/main" id="{337B955D-F0A2-472C-19EE-1B014551F6F9}"/>
              </a:ext>
            </a:extLst>
          </p:cNvPr>
          <p:cNvSpPr/>
          <p:nvPr/>
        </p:nvSpPr>
        <p:spPr>
          <a:xfrm>
            <a:off x="80149" y="362415"/>
            <a:ext cx="1581383" cy="9645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pic>
        <p:nvPicPr>
          <p:cNvPr id="11" name="Picture 10">
            <a:extLst>
              <a:ext uri="{FF2B5EF4-FFF2-40B4-BE49-F238E27FC236}">
                <a16:creationId xmlns:a16="http://schemas.microsoft.com/office/drawing/2014/main" id="{1B18A6C3-4551-766C-F4E4-EE2DCECE5FC7}"/>
              </a:ext>
            </a:extLst>
          </p:cNvPr>
          <p:cNvPicPr>
            <a:picLocks noChangeAspect="1"/>
          </p:cNvPicPr>
          <p:nvPr/>
        </p:nvPicPr>
        <p:blipFill rotWithShape="1">
          <a:blip r:embed="rId3"/>
          <a:srcRect l="50569" t="35433" r="18130" b="31427"/>
          <a:stretch/>
        </p:blipFill>
        <p:spPr>
          <a:xfrm>
            <a:off x="80149" y="418569"/>
            <a:ext cx="2146610" cy="852272"/>
          </a:xfrm>
          <a:prstGeom prst="rect">
            <a:avLst/>
          </a:prstGeom>
        </p:spPr>
      </p:pic>
      <p:sp>
        <p:nvSpPr>
          <p:cNvPr id="12" name="TextBox 11">
            <a:extLst>
              <a:ext uri="{FF2B5EF4-FFF2-40B4-BE49-F238E27FC236}">
                <a16:creationId xmlns:a16="http://schemas.microsoft.com/office/drawing/2014/main" id="{75A285D4-5531-D062-7224-DBA6D4BE81C9}"/>
              </a:ext>
            </a:extLst>
          </p:cNvPr>
          <p:cNvSpPr txBox="1"/>
          <p:nvPr/>
        </p:nvSpPr>
        <p:spPr>
          <a:xfrm>
            <a:off x="2645150" y="372888"/>
            <a:ext cx="3578224" cy="954107"/>
          </a:xfrm>
          <a:prstGeom prst="rect">
            <a:avLst/>
          </a:prstGeom>
          <a:noFill/>
        </p:spPr>
        <p:txBody>
          <a:bodyPr wrap="none" rtlCol="0">
            <a:spAutoFit/>
          </a:bodyPr>
          <a:lstStyle/>
          <a:p>
            <a:pPr algn="ctr"/>
            <a:r>
              <a:rPr lang="en-GB" sz="3200" b="1">
                <a:solidFill>
                  <a:srgbClr val="701461"/>
                </a:solidFill>
                <a:latin typeface="Arial" panose="020B0604020202020204" pitchFamily="34" charset="0"/>
                <a:cs typeface="Arial" panose="020B0604020202020204" pitchFamily="34" charset="0"/>
              </a:rPr>
              <a:t>Adult Social Care</a:t>
            </a:r>
          </a:p>
          <a:p>
            <a:pPr algn="ctr"/>
            <a:r>
              <a:rPr lang="en-GB" sz="2400">
                <a:solidFill>
                  <a:srgbClr val="00636E"/>
                </a:solidFill>
                <a:latin typeface="Arial" panose="020B0604020202020204" pitchFamily="34" charset="0"/>
                <a:cs typeface="Arial" panose="020B0604020202020204" pitchFamily="34" charset="0"/>
              </a:rPr>
              <a:t>Workforce</a:t>
            </a:r>
          </a:p>
        </p:txBody>
      </p:sp>
      <p:pic>
        <p:nvPicPr>
          <p:cNvPr id="3" name="Picture 2">
            <a:extLst>
              <a:ext uri="{FF2B5EF4-FFF2-40B4-BE49-F238E27FC236}">
                <a16:creationId xmlns:a16="http://schemas.microsoft.com/office/drawing/2014/main" id="{C59F78D1-92F5-3A81-427C-BFFD5D43F12B}"/>
              </a:ext>
            </a:extLst>
          </p:cNvPr>
          <p:cNvPicPr>
            <a:picLocks noChangeAspect="1"/>
          </p:cNvPicPr>
          <p:nvPr/>
        </p:nvPicPr>
        <p:blipFill>
          <a:blip r:embed="rId4" cstate="print">
            <a:biLevel thresh="75000"/>
            <a:extLst>
              <a:ext uri="{28A0092B-C50C-407E-A947-70E740481C1C}">
                <a14:useLocalDpi xmlns:a14="http://schemas.microsoft.com/office/drawing/2010/main" val="0"/>
              </a:ext>
            </a:extLst>
          </a:blip>
          <a:stretch>
            <a:fillRect/>
          </a:stretch>
        </p:blipFill>
        <p:spPr>
          <a:xfrm>
            <a:off x="447870" y="4628815"/>
            <a:ext cx="721875" cy="731640"/>
          </a:xfrm>
          <a:prstGeom prst="rect">
            <a:avLst/>
          </a:prstGeom>
        </p:spPr>
      </p:pic>
      <p:sp>
        <p:nvSpPr>
          <p:cNvPr id="7" name="TextBox 6">
            <a:extLst>
              <a:ext uri="{FF2B5EF4-FFF2-40B4-BE49-F238E27FC236}">
                <a16:creationId xmlns:a16="http://schemas.microsoft.com/office/drawing/2014/main" id="{2DA1BD3F-4FE9-E545-65DC-E5492C896E26}"/>
              </a:ext>
            </a:extLst>
          </p:cNvPr>
          <p:cNvSpPr txBox="1"/>
          <p:nvPr/>
        </p:nvSpPr>
        <p:spPr>
          <a:xfrm>
            <a:off x="212169" y="9539047"/>
            <a:ext cx="6697701" cy="369332"/>
          </a:xfrm>
          <a:prstGeom prst="rect">
            <a:avLst/>
          </a:prstGeom>
          <a:noFill/>
        </p:spPr>
        <p:txBody>
          <a:bodyPr wrap="square" rtlCol="0">
            <a:spAutoFit/>
          </a:bodyPr>
          <a:lstStyle/>
          <a:p>
            <a:pPr algn="r"/>
            <a:endParaRPr lang="en-GB" sz="900">
              <a:solidFill>
                <a:schemeClr val="bg1"/>
              </a:solidFill>
              <a:highlight>
                <a:srgbClr val="FFFF00"/>
              </a:highlight>
              <a:latin typeface="Arial" panose="020B0604020202020204" pitchFamily="34" charset="0"/>
              <a:cs typeface="Arial" panose="020B0604020202020204" pitchFamily="34" charset="0"/>
            </a:endParaRPr>
          </a:p>
          <a:p>
            <a:pPr algn="r"/>
            <a:r>
              <a:rPr lang="en-GB" sz="900">
                <a:solidFill>
                  <a:schemeClr val="bg1"/>
                </a:solidFill>
                <a:latin typeface="Arial" panose="020B0604020202020204" pitchFamily="34" charset="0"/>
                <a:cs typeface="Arial" panose="020B0604020202020204" pitchFamily="34" charset="0"/>
              </a:rPr>
              <a:t>© 2026 Local Government Association. All icons made by </a:t>
            </a:r>
            <a:r>
              <a:rPr lang="en-GB" sz="900" err="1">
                <a:solidFill>
                  <a:schemeClr val="bg1"/>
                </a:solidFill>
                <a:latin typeface="Arial" panose="020B0604020202020204" pitchFamily="34" charset="0"/>
                <a:cs typeface="Arial" panose="020B0604020202020204" pitchFamily="34" charset="0"/>
              </a:rPr>
              <a:t>Freepik</a:t>
            </a:r>
            <a:r>
              <a:rPr lang="en-GB" sz="900">
                <a:solidFill>
                  <a:schemeClr val="bg1"/>
                </a:solidFill>
                <a:latin typeface="Arial" panose="020B0604020202020204" pitchFamily="34" charset="0"/>
                <a:cs typeface="Arial" panose="020B0604020202020204" pitchFamily="34" charset="0"/>
              </a:rPr>
              <a:t> from www.flaticon.com</a:t>
            </a:r>
          </a:p>
        </p:txBody>
      </p:sp>
      <p:grpSp>
        <p:nvGrpSpPr>
          <p:cNvPr id="28" name="Group 27">
            <a:extLst>
              <a:ext uri="{FF2B5EF4-FFF2-40B4-BE49-F238E27FC236}">
                <a16:creationId xmlns:a16="http://schemas.microsoft.com/office/drawing/2014/main" id="{E0AE9D85-4480-A758-3166-DAF752C4DFF8}"/>
              </a:ext>
            </a:extLst>
          </p:cNvPr>
          <p:cNvGrpSpPr/>
          <p:nvPr/>
        </p:nvGrpSpPr>
        <p:grpSpPr>
          <a:xfrm>
            <a:off x="548124" y="2613246"/>
            <a:ext cx="3925422" cy="1510717"/>
            <a:chOff x="2422216" y="2702589"/>
            <a:chExt cx="4342061" cy="1510717"/>
          </a:xfrm>
        </p:grpSpPr>
        <p:sp>
          <p:nvSpPr>
            <p:cNvPr id="79" name="Rectangle: Rounded Corners 78">
              <a:extLst>
                <a:ext uri="{FF2B5EF4-FFF2-40B4-BE49-F238E27FC236}">
                  <a16:creationId xmlns:a16="http://schemas.microsoft.com/office/drawing/2014/main" id="{AEE94C6B-D6FF-0065-A062-6566E196CC10}"/>
                </a:ext>
              </a:extLst>
            </p:cNvPr>
            <p:cNvSpPr/>
            <p:nvPr/>
          </p:nvSpPr>
          <p:spPr>
            <a:xfrm>
              <a:off x="2423438" y="2702589"/>
              <a:ext cx="4330126" cy="1510717"/>
            </a:xfrm>
            <a:prstGeom prst="roundRect">
              <a:avLst/>
            </a:prstGeom>
            <a:solidFill>
              <a:srgbClr val="2E2659"/>
            </a:solidFill>
            <a:ln w="28575">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 name="TextBox 1">
              <a:extLst>
                <a:ext uri="{FF2B5EF4-FFF2-40B4-BE49-F238E27FC236}">
                  <a16:creationId xmlns:a16="http://schemas.microsoft.com/office/drawing/2014/main" id="{CD5F3A3B-48AB-5EA1-F6B1-3C03088043A8}"/>
                </a:ext>
              </a:extLst>
            </p:cNvPr>
            <p:cNvSpPr txBox="1"/>
            <p:nvPr/>
          </p:nvSpPr>
          <p:spPr>
            <a:xfrm>
              <a:off x="2422216" y="2716477"/>
              <a:ext cx="4342061" cy="646331"/>
            </a:xfrm>
            <a:prstGeom prst="rect">
              <a:avLst/>
            </a:prstGeom>
            <a:noFill/>
          </p:spPr>
          <p:txBody>
            <a:bodyPr wrap="square" rtlCol="0">
              <a:spAutoFit/>
            </a:bodyPr>
            <a:lstStyle/>
            <a:p>
              <a:pPr algn="ctr"/>
              <a:r>
                <a:rPr lang="en-GB" sz="2400" b="1" dirty="0">
                  <a:solidFill>
                    <a:schemeClr val="bg1"/>
                  </a:solidFill>
                  <a:latin typeface="Arial" panose="020B0604020202020204" pitchFamily="34" charset="0"/>
                  <a:cs typeface="Arial" panose="020B0604020202020204" pitchFamily="34" charset="0"/>
                </a:rPr>
                <a:t>1.33 million</a:t>
              </a:r>
            </a:p>
            <a:p>
              <a:pPr algn="ctr"/>
              <a:r>
                <a:rPr lang="en-GB" sz="1200" dirty="0">
                  <a:solidFill>
                    <a:schemeClr val="bg1"/>
                  </a:solidFill>
                  <a:latin typeface="Arial" panose="020B0604020202020204" pitchFamily="34" charset="0"/>
                  <a:cs typeface="Arial" panose="020B0604020202020204" pitchFamily="34" charset="0"/>
                </a:rPr>
                <a:t>employees in 2024/25</a:t>
              </a:r>
            </a:p>
          </p:txBody>
        </p:sp>
        <p:sp>
          <p:nvSpPr>
            <p:cNvPr id="4" name="TextBox 3">
              <a:extLst>
                <a:ext uri="{FF2B5EF4-FFF2-40B4-BE49-F238E27FC236}">
                  <a16:creationId xmlns:a16="http://schemas.microsoft.com/office/drawing/2014/main" id="{6FF77D8C-C700-BB2C-6E9E-8ED595ECCC02}"/>
                </a:ext>
              </a:extLst>
            </p:cNvPr>
            <p:cNvSpPr txBox="1"/>
            <p:nvPr/>
          </p:nvSpPr>
          <p:spPr>
            <a:xfrm>
              <a:off x="5225676" y="3491903"/>
              <a:ext cx="1216581" cy="530915"/>
            </a:xfrm>
            <a:prstGeom prst="rect">
              <a:avLst/>
            </a:prstGeom>
            <a:noFill/>
          </p:spPr>
          <p:txBody>
            <a:bodyPr wrap="square" rtlCol="0">
              <a:spAutoFit/>
            </a:bodyPr>
            <a:lstStyle/>
            <a:p>
              <a:pPr algn="ctr">
                <a:spcAft>
                  <a:spcPts val="600"/>
                </a:spcAft>
              </a:pPr>
              <a:r>
                <a:rPr lang="en-GB" b="1">
                  <a:solidFill>
                    <a:schemeClr val="bg1"/>
                  </a:solidFill>
                  <a:latin typeface="Arial" panose="020B0604020202020204" pitchFamily="34" charset="0"/>
                  <a:cs typeface="Arial" panose="020B0604020202020204" pitchFamily="34" charset="0"/>
                </a:rPr>
                <a:t>97,000 </a:t>
              </a:r>
              <a:r>
                <a:rPr lang="en-GB" sz="1050">
                  <a:solidFill>
                    <a:schemeClr val="bg1"/>
                  </a:solidFill>
                  <a:latin typeface="Arial" panose="020B0604020202020204" pitchFamily="34" charset="0"/>
                  <a:cs typeface="Arial" panose="020B0604020202020204" pitchFamily="34" charset="0"/>
                </a:rPr>
                <a:t>vacancies</a:t>
              </a:r>
            </a:p>
          </p:txBody>
        </p:sp>
        <p:sp>
          <p:nvSpPr>
            <p:cNvPr id="6" name="TextBox 5">
              <a:extLst>
                <a:ext uri="{FF2B5EF4-FFF2-40B4-BE49-F238E27FC236}">
                  <a16:creationId xmlns:a16="http://schemas.microsoft.com/office/drawing/2014/main" id="{E98FFABE-9ECB-94A8-E6AE-EF3A11C89D7B}"/>
                </a:ext>
              </a:extLst>
            </p:cNvPr>
            <p:cNvSpPr txBox="1"/>
            <p:nvPr/>
          </p:nvSpPr>
          <p:spPr>
            <a:xfrm>
              <a:off x="4562254" y="3290272"/>
              <a:ext cx="532948" cy="830997"/>
            </a:xfrm>
            <a:prstGeom prst="rect">
              <a:avLst/>
            </a:prstGeom>
            <a:noFill/>
          </p:spPr>
          <p:txBody>
            <a:bodyPr wrap="square" rtlCol="0">
              <a:spAutoFit/>
            </a:bodyPr>
            <a:lstStyle/>
            <a:p>
              <a:pPr algn="ctr">
                <a:spcAft>
                  <a:spcPts val="600"/>
                </a:spcAft>
              </a:pPr>
              <a:r>
                <a:rPr lang="en-GB" sz="4800">
                  <a:solidFill>
                    <a:schemeClr val="bg1"/>
                  </a:solidFill>
                  <a:latin typeface="Arial" panose="020B0604020202020204" pitchFamily="34" charset="0"/>
                  <a:cs typeface="Arial" panose="020B0604020202020204" pitchFamily="34" charset="0"/>
                </a:rPr>
                <a:t>+</a:t>
              </a:r>
              <a:endParaRPr lang="en-GB" sz="280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EEF80E56-CDF8-622F-A995-A44FEDFD4001}"/>
                </a:ext>
              </a:extLst>
            </p:cNvPr>
            <p:cNvSpPr txBox="1"/>
            <p:nvPr/>
          </p:nvSpPr>
          <p:spPr>
            <a:xfrm>
              <a:off x="2621016" y="3466597"/>
              <a:ext cx="1759964" cy="530915"/>
            </a:xfrm>
            <a:prstGeom prst="rect">
              <a:avLst/>
            </a:prstGeom>
            <a:noFill/>
          </p:spPr>
          <p:txBody>
            <a:bodyPr wrap="square" rtlCol="0">
              <a:spAutoFit/>
            </a:bodyPr>
            <a:lstStyle/>
            <a:p>
              <a:pPr algn="ctr">
                <a:spcAft>
                  <a:spcPts val="600"/>
                </a:spcAft>
              </a:pPr>
              <a:r>
                <a:rPr lang="en-GB" b="1">
                  <a:solidFill>
                    <a:schemeClr val="bg1"/>
                  </a:solidFill>
                  <a:latin typeface="Arial" panose="020B0604020202020204" pitchFamily="34" charset="0"/>
                  <a:cs typeface="Arial" panose="020B0604020202020204" pitchFamily="34" charset="0"/>
                </a:rPr>
                <a:t>1.465 million </a:t>
              </a:r>
              <a:r>
                <a:rPr lang="en-GB" sz="1050">
                  <a:solidFill>
                    <a:schemeClr val="bg1"/>
                  </a:solidFill>
                  <a:latin typeface="Arial" panose="020B0604020202020204" pitchFamily="34" charset="0"/>
                  <a:cs typeface="Arial" panose="020B0604020202020204" pitchFamily="34" charset="0"/>
                </a:rPr>
                <a:t>filled posts</a:t>
              </a:r>
            </a:p>
          </p:txBody>
        </p:sp>
        <p:sp>
          <p:nvSpPr>
            <p:cNvPr id="15" name="Rectangle: Diagonal Corners Rounded 14">
              <a:extLst>
                <a:ext uri="{FF2B5EF4-FFF2-40B4-BE49-F238E27FC236}">
                  <a16:creationId xmlns:a16="http://schemas.microsoft.com/office/drawing/2014/main" id="{876DBCA5-6A69-F590-1949-0F7E33D74211}"/>
                </a:ext>
              </a:extLst>
            </p:cNvPr>
            <p:cNvSpPr/>
            <p:nvPr/>
          </p:nvSpPr>
          <p:spPr>
            <a:xfrm>
              <a:off x="2659739" y="3434015"/>
              <a:ext cx="1772042" cy="574684"/>
            </a:xfrm>
            <a:prstGeom prst="round2Diag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16" name="Rectangle: Diagonal Corners Rounded 15">
              <a:extLst>
                <a:ext uri="{FF2B5EF4-FFF2-40B4-BE49-F238E27FC236}">
                  <a16:creationId xmlns:a16="http://schemas.microsoft.com/office/drawing/2014/main" id="{6FEE8971-431A-6EE5-23B5-C251BE153AB5}"/>
                </a:ext>
              </a:extLst>
            </p:cNvPr>
            <p:cNvSpPr/>
            <p:nvPr/>
          </p:nvSpPr>
          <p:spPr>
            <a:xfrm rot="5400000">
              <a:off x="5565761" y="3079124"/>
              <a:ext cx="574684" cy="1349631"/>
            </a:xfrm>
            <a:prstGeom prst="round2DiagRect">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709117"/>
                </a:solidFill>
                <a:highlight>
                  <a:srgbClr val="FFFF00"/>
                </a:highlight>
              </a:endParaRPr>
            </a:p>
          </p:txBody>
        </p:sp>
      </p:grpSp>
      <p:grpSp>
        <p:nvGrpSpPr>
          <p:cNvPr id="27" name="Group 26">
            <a:extLst>
              <a:ext uri="{FF2B5EF4-FFF2-40B4-BE49-F238E27FC236}">
                <a16:creationId xmlns:a16="http://schemas.microsoft.com/office/drawing/2014/main" id="{552D192B-AFA7-E8D8-5523-A1FF32735CD8}"/>
              </a:ext>
            </a:extLst>
          </p:cNvPr>
          <p:cNvGrpSpPr/>
          <p:nvPr/>
        </p:nvGrpSpPr>
        <p:grpSpPr>
          <a:xfrm>
            <a:off x="4773961" y="3620587"/>
            <a:ext cx="2062965" cy="2556967"/>
            <a:chOff x="2285296" y="2969183"/>
            <a:chExt cx="2062965" cy="2556967"/>
          </a:xfrm>
        </p:grpSpPr>
        <p:sp>
          <p:nvSpPr>
            <p:cNvPr id="17" name="Hexagon 16">
              <a:extLst>
                <a:ext uri="{FF2B5EF4-FFF2-40B4-BE49-F238E27FC236}">
                  <a16:creationId xmlns:a16="http://schemas.microsoft.com/office/drawing/2014/main" id="{3C351001-38B8-3A30-982A-8C71D4EDF289}"/>
                </a:ext>
              </a:extLst>
            </p:cNvPr>
            <p:cNvSpPr/>
            <p:nvPr/>
          </p:nvSpPr>
          <p:spPr>
            <a:xfrm>
              <a:off x="3194093" y="2969183"/>
              <a:ext cx="1071841" cy="944556"/>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highlight>
                  <a:srgbClr val="FFFF00"/>
                </a:highlight>
              </a:endParaRPr>
            </a:p>
          </p:txBody>
        </p:sp>
        <p:sp>
          <p:nvSpPr>
            <p:cNvPr id="18" name="TextBox 17">
              <a:extLst>
                <a:ext uri="{FF2B5EF4-FFF2-40B4-BE49-F238E27FC236}">
                  <a16:creationId xmlns:a16="http://schemas.microsoft.com/office/drawing/2014/main" id="{5544341D-2F3A-97C4-BF68-ED1B9A5BAAFD}"/>
                </a:ext>
              </a:extLst>
            </p:cNvPr>
            <p:cNvSpPr txBox="1"/>
            <p:nvPr/>
          </p:nvSpPr>
          <p:spPr>
            <a:xfrm>
              <a:off x="3404943" y="3127483"/>
              <a:ext cx="739305" cy="507831"/>
            </a:xfrm>
            <a:prstGeom prst="rect">
              <a:avLst/>
            </a:prstGeom>
            <a:noFill/>
          </p:spPr>
          <p:txBody>
            <a:bodyPr wrap="none" rtlCol="0">
              <a:spAutoFit/>
            </a:bodyPr>
            <a:lstStyle/>
            <a:p>
              <a:pPr algn="ctr"/>
              <a:r>
                <a:rPr lang="en-GB" sz="1600" b="1" dirty="0">
                  <a:solidFill>
                    <a:schemeClr val="bg1"/>
                  </a:solidFill>
                  <a:latin typeface="Arial" panose="020B0604020202020204" pitchFamily="34" charset="0"/>
                  <a:cs typeface="Arial" panose="020B0604020202020204" pitchFamily="34" charset="0"/>
                </a:rPr>
                <a:t>40%</a:t>
              </a:r>
              <a:r>
                <a:rPr lang="en-GB" sz="1400" b="1" dirty="0">
                  <a:solidFill>
                    <a:schemeClr val="bg1"/>
                  </a:solidFill>
                  <a:latin typeface="Arial" panose="020B0604020202020204" pitchFamily="34" charset="0"/>
                  <a:cs typeface="Arial" panose="020B0604020202020204" pitchFamily="34" charset="0"/>
                </a:rPr>
                <a:t> </a:t>
              </a:r>
              <a:r>
                <a:rPr lang="en-GB" sz="1100" dirty="0">
                  <a:solidFill>
                    <a:schemeClr val="bg1"/>
                  </a:solidFill>
                  <a:latin typeface="Arial" panose="020B0604020202020204" pitchFamily="34" charset="0"/>
                  <a:cs typeface="Arial" panose="020B0604020202020204" pitchFamily="34" charset="0"/>
                </a:rPr>
                <a:t> </a:t>
              </a:r>
            </a:p>
            <a:p>
              <a:pPr algn="ctr"/>
              <a:r>
                <a:rPr lang="en-GB" sz="1100" dirty="0">
                  <a:solidFill>
                    <a:schemeClr val="bg1"/>
                  </a:solidFill>
                  <a:latin typeface="Arial" panose="020B0604020202020204" pitchFamily="34" charset="0"/>
                  <a:cs typeface="Arial" panose="020B0604020202020204" pitchFamily="34" charset="0"/>
                </a:rPr>
                <a:t>part-time</a:t>
              </a:r>
              <a:endParaRPr lang="en-GB" sz="1200" dirty="0">
                <a:solidFill>
                  <a:schemeClr val="bg1"/>
                </a:solidFill>
                <a:latin typeface="Arial" panose="020B0604020202020204" pitchFamily="34" charset="0"/>
                <a:cs typeface="Arial" panose="020B0604020202020204" pitchFamily="34" charset="0"/>
              </a:endParaRPr>
            </a:p>
          </p:txBody>
        </p:sp>
        <p:sp>
          <p:nvSpPr>
            <p:cNvPr id="19" name="Hexagon 18">
              <a:extLst>
                <a:ext uri="{FF2B5EF4-FFF2-40B4-BE49-F238E27FC236}">
                  <a16:creationId xmlns:a16="http://schemas.microsoft.com/office/drawing/2014/main" id="{392C8A5C-2D22-1191-3C37-8339ADAD519F}"/>
                </a:ext>
              </a:extLst>
            </p:cNvPr>
            <p:cNvSpPr/>
            <p:nvPr/>
          </p:nvSpPr>
          <p:spPr>
            <a:xfrm>
              <a:off x="2295427" y="3489366"/>
              <a:ext cx="1011992" cy="923846"/>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highlight>
                  <a:srgbClr val="FFFF00"/>
                </a:highlight>
              </a:endParaRPr>
            </a:p>
          </p:txBody>
        </p:sp>
        <p:sp>
          <p:nvSpPr>
            <p:cNvPr id="20" name="TextBox 19">
              <a:extLst>
                <a:ext uri="{FF2B5EF4-FFF2-40B4-BE49-F238E27FC236}">
                  <a16:creationId xmlns:a16="http://schemas.microsoft.com/office/drawing/2014/main" id="{D3FF905F-6D66-B8EC-652F-8386FC6FB8BE}"/>
                </a:ext>
              </a:extLst>
            </p:cNvPr>
            <p:cNvSpPr txBox="1"/>
            <p:nvPr/>
          </p:nvSpPr>
          <p:spPr>
            <a:xfrm>
              <a:off x="2504273" y="3683312"/>
              <a:ext cx="644728" cy="507831"/>
            </a:xfrm>
            <a:prstGeom prst="rect">
              <a:avLst/>
            </a:prstGeom>
            <a:noFill/>
          </p:spPr>
          <p:txBody>
            <a:bodyPr wrap="none" rtlCol="0">
              <a:spAutoFit/>
            </a:bodyPr>
            <a:lstStyle/>
            <a:p>
              <a:pPr algn="ctr"/>
              <a:r>
                <a:rPr lang="en-GB" sz="1600" b="1" dirty="0">
                  <a:solidFill>
                    <a:schemeClr val="bg1"/>
                  </a:solidFill>
                  <a:latin typeface="Arial" panose="020B0604020202020204" pitchFamily="34" charset="0"/>
                  <a:cs typeface="Arial" panose="020B0604020202020204" pitchFamily="34" charset="0"/>
                </a:rPr>
                <a:t>78%</a:t>
              </a:r>
              <a:r>
                <a:rPr lang="en-GB" sz="1400" dirty="0">
                  <a:solidFill>
                    <a:schemeClr val="bg1"/>
                  </a:solidFill>
                  <a:latin typeface="Arial" panose="020B0604020202020204" pitchFamily="34" charset="0"/>
                  <a:cs typeface="Arial" panose="020B0604020202020204" pitchFamily="34" charset="0"/>
                </a:rPr>
                <a:t> </a:t>
              </a:r>
            </a:p>
            <a:p>
              <a:pPr algn="ctr"/>
              <a:r>
                <a:rPr lang="en-GB" sz="1100" dirty="0">
                  <a:solidFill>
                    <a:schemeClr val="bg1"/>
                  </a:solidFill>
                  <a:latin typeface="Arial" panose="020B0604020202020204" pitchFamily="34" charset="0"/>
                  <a:cs typeface="Arial" panose="020B0604020202020204" pitchFamily="34" charset="0"/>
                </a:rPr>
                <a:t>female</a:t>
              </a:r>
            </a:p>
          </p:txBody>
        </p:sp>
        <p:sp>
          <p:nvSpPr>
            <p:cNvPr id="21" name="Hexagon 20">
              <a:extLst>
                <a:ext uri="{FF2B5EF4-FFF2-40B4-BE49-F238E27FC236}">
                  <a16:creationId xmlns:a16="http://schemas.microsoft.com/office/drawing/2014/main" id="{E240D226-74C0-FC2B-C187-5306D0D03860}"/>
                </a:ext>
              </a:extLst>
            </p:cNvPr>
            <p:cNvSpPr/>
            <p:nvPr/>
          </p:nvSpPr>
          <p:spPr>
            <a:xfrm>
              <a:off x="3174661" y="4046032"/>
              <a:ext cx="1173600" cy="925200"/>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highlight>
                  <a:srgbClr val="FFFF00"/>
                </a:highlight>
              </a:endParaRPr>
            </a:p>
          </p:txBody>
        </p:sp>
        <p:sp>
          <p:nvSpPr>
            <p:cNvPr id="22" name="TextBox 21">
              <a:extLst>
                <a:ext uri="{FF2B5EF4-FFF2-40B4-BE49-F238E27FC236}">
                  <a16:creationId xmlns:a16="http://schemas.microsoft.com/office/drawing/2014/main" id="{55D8423C-9FCD-9487-167F-51E15463815E}"/>
                </a:ext>
              </a:extLst>
            </p:cNvPr>
            <p:cNvSpPr txBox="1"/>
            <p:nvPr/>
          </p:nvSpPr>
          <p:spPr>
            <a:xfrm>
              <a:off x="3253317" y="4089792"/>
              <a:ext cx="1048961" cy="823302"/>
            </a:xfrm>
            <a:prstGeom prst="rect">
              <a:avLst/>
            </a:prstGeom>
            <a:noFill/>
          </p:spPr>
          <p:txBody>
            <a:bodyPr wrap="square" rtlCol="0">
              <a:spAutoFit/>
            </a:bodyPr>
            <a:lstStyle/>
            <a:p>
              <a:pPr algn="ctr"/>
              <a:r>
                <a:rPr lang="en-GB" sz="1600" b="1">
                  <a:solidFill>
                    <a:schemeClr val="bg1"/>
                  </a:solidFill>
                  <a:latin typeface="Arial" panose="020B0604020202020204" pitchFamily="34" charset="0"/>
                  <a:cs typeface="Arial" panose="020B0604020202020204" pitchFamily="34" charset="0"/>
                </a:rPr>
                <a:t>38%</a:t>
              </a:r>
              <a:r>
                <a:rPr lang="en-GB" sz="1400">
                  <a:solidFill>
                    <a:schemeClr val="bg1"/>
                  </a:solidFill>
                  <a:latin typeface="Arial" panose="020B0604020202020204" pitchFamily="34" charset="0"/>
                  <a:cs typeface="Arial" panose="020B0604020202020204" pitchFamily="34" charset="0"/>
                </a:rPr>
                <a:t> </a:t>
              </a:r>
            </a:p>
            <a:p>
              <a:pPr algn="ctr"/>
              <a:r>
                <a:rPr lang="en-GB" sz="1050">
                  <a:solidFill>
                    <a:schemeClr val="bg1"/>
                  </a:solidFill>
                  <a:latin typeface="Arial" panose="020B0604020202020204" pitchFamily="34" charset="0"/>
                  <a:cs typeface="Arial" panose="020B0604020202020204" pitchFamily="34" charset="0"/>
                </a:rPr>
                <a:t>from an ethnic minority background</a:t>
              </a:r>
            </a:p>
          </p:txBody>
        </p:sp>
        <p:sp>
          <p:nvSpPr>
            <p:cNvPr id="23" name="Hexagon 22">
              <a:extLst>
                <a:ext uri="{FF2B5EF4-FFF2-40B4-BE49-F238E27FC236}">
                  <a16:creationId xmlns:a16="http://schemas.microsoft.com/office/drawing/2014/main" id="{9AB92EAA-F425-0243-9091-B460D482C2A4}"/>
                </a:ext>
              </a:extLst>
            </p:cNvPr>
            <p:cNvSpPr/>
            <p:nvPr/>
          </p:nvSpPr>
          <p:spPr>
            <a:xfrm>
              <a:off x="2285296" y="4600950"/>
              <a:ext cx="1022123" cy="925200"/>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highlight>
                  <a:srgbClr val="FFFF00"/>
                </a:highlight>
              </a:endParaRPr>
            </a:p>
          </p:txBody>
        </p:sp>
        <p:sp>
          <p:nvSpPr>
            <p:cNvPr id="26" name="TextBox 25">
              <a:extLst>
                <a:ext uri="{FF2B5EF4-FFF2-40B4-BE49-F238E27FC236}">
                  <a16:creationId xmlns:a16="http://schemas.microsoft.com/office/drawing/2014/main" id="{A9EA6E19-5674-2842-589B-DA0A41EDCB5E}"/>
                </a:ext>
              </a:extLst>
            </p:cNvPr>
            <p:cNvSpPr txBox="1"/>
            <p:nvPr/>
          </p:nvSpPr>
          <p:spPr>
            <a:xfrm>
              <a:off x="2371244" y="4675948"/>
              <a:ext cx="898003" cy="677108"/>
            </a:xfrm>
            <a:prstGeom prst="rect">
              <a:avLst/>
            </a:prstGeom>
            <a:noFill/>
          </p:spPr>
          <p:txBody>
            <a:bodyPr wrap="none" rtlCol="0">
              <a:spAutoFit/>
            </a:bodyPr>
            <a:lstStyle/>
            <a:p>
              <a:pPr algn="ctr"/>
              <a:r>
                <a:rPr lang="en-GB" sz="1600" b="1">
                  <a:solidFill>
                    <a:schemeClr val="bg1"/>
                  </a:solidFill>
                  <a:latin typeface="Arial" panose="020B0604020202020204" pitchFamily="34" charset="0"/>
                  <a:cs typeface="Arial" panose="020B0604020202020204" pitchFamily="34" charset="0"/>
                </a:rPr>
                <a:t>31%</a:t>
              </a:r>
            </a:p>
            <a:p>
              <a:pPr algn="ctr"/>
              <a:r>
                <a:rPr lang="en-GB" sz="1100">
                  <a:solidFill>
                    <a:schemeClr val="bg1"/>
                  </a:solidFill>
                  <a:latin typeface="Arial" panose="020B0604020202020204" pitchFamily="34" charset="0"/>
                  <a:cs typeface="Arial" panose="020B0604020202020204" pitchFamily="34" charset="0"/>
                </a:rPr>
                <a:t>non-British </a:t>
              </a:r>
            </a:p>
            <a:p>
              <a:pPr algn="ctr"/>
              <a:r>
                <a:rPr lang="en-GB" sz="1100">
                  <a:solidFill>
                    <a:schemeClr val="bg1"/>
                  </a:solidFill>
                  <a:latin typeface="Arial" panose="020B0604020202020204" pitchFamily="34" charset="0"/>
                  <a:cs typeface="Arial" panose="020B0604020202020204" pitchFamily="34" charset="0"/>
                </a:rPr>
                <a:t>nationality</a:t>
              </a:r>
            </a:p>
          </p:txBody>
        </p:sp>
      </p:grpSp>
      <p:sp>
        <p:nvSpPr>
          <p:cNvPr id="66" name="TextBox 65">
            <a:extLst>
              <a:ext uri="{FF2B5EF4-FFF2-40B4-BE49-F238E27FC236}">
                <a16:creationId xmlns:a16="http://schemas.microsoft.com/office/drawing/2014/main" id="{2733AA40-BD7C-A350-1F23-26ADEE3E8CA6}"/>
              </a:ext>
            </a:extLst>
          </p:cNvPr>
          <p:cNvSpPr txBox="1"/>
          <p:nvPr/>
        </p:nvSpPr>
        <p:spPr>
          <a:xfrm>
            <a:off x="475393" y="6755584"/>
            <a:ext cx="4210174" cy="1384995"/>
          </a:xfrm>
          <a:prstGeom prst="rect">
            <a:avLst/>
          </a:prstGeom>
          <a:noFill/>
        </p:spPr>
        <p:txBody>
          <a:bodyPr wrap="square" rtlCol="0">
            <a:spAutoFit/>
          </a:bodyPr>
          <a:lstStyle/>
          <a:p>
            <a:r>
              <a:rPr lang="en-GB" sz="1400" dirty="0">
                <a:solidFill>
                  <a:srgbClr val="6E0036"/>
                </a:solidFill>
                <a:latin typeface="Arial" panose="020B0604020202020204" pitchFamily="34" charset="0"/>
                <a:cs typeface="Arial" panose="020B0604020202020204" pitchFamily="34" charset="0"/>
              </a:rPr>
              <a:t>In 2024/25, of the 1.465 million filled posts across the local authority and independent sectors, 1.345 million (92%) were in the independent sector and 120,000 (8%) were in the local authority sector. There were an additional 131,000 filled posts for people employed by direct payment recipients.</a:t>
            </a:r>
          </a:p>
        </p:txBody>
      </p:sp>
      <p:grpSp>
        <p:nvGrpSpPr>
          <p:cNvPr id="30" name="Group 29">
            <a:extLst>
              <a:ext uri="{FF2B5EF4-FFF2-40B4-BE49-F238E27FC236}">
                <a16:creationId xmlns:a16="http://schemas.microsoft.com/office/drawing/2014/main" id="{6A7714FD-663A-9C41-151B-9A5356CDCC83}"/>
              </a:ext>
            </a:extLst>
          </p:cNvPr>
          <p:cNvGrpSpPr/>
          <p:nvPr/>
        </p:nvGrpSpPr>
        <p:grpSpPr>
          <a:xfrm>
            <a:off x="437283" y="4182901"/>
            <a:ext cx="3903999" cy="2143567"/>
            <a:chOff x="2843678" y="4322129"/>
            <a:chExt cx="3973759" cy="2254622"/>
          </a:xfrm>
        </p:grpSpPr>
        <p:sp>
          <p:nvSpPr>
            <p:cNvPr id="29" name="TextBox 28">
              <a:extLst>
                <a:ext uri="{FF2B5EF4-FFF2-40B4-BE49-F238E27FC236}">
                  <a16:creationId xmlns:a16="http://schemas.microsoft.com/office/drawing/2014/main" id="{E915C26E-6E7D-933F-969E-F9D573A15AB0}"/>
                </a:ext>
              </a:extLst>
            </p:cNvPr>
            <p:cNvSpPr txBox="1"/>
            <p:nvPr/>
          </p:nvSpPr>
          <p:spPr>
            <a:xfrm>
              <a:off x="3440858" y="4322129"/>
              <a:ext cx="1547966" cy="841677"/>
            </a:xfrm>
            <a:prstGeom prst="rect">
              <a:avLst/>
            </a:prstGeom>
            <a:noFill/>
          </p:spPr>
          <p:txBody>
            <a:bodyPr wrap="square" rtlCol="0">
              <a:spAutoFit/>
            </a:bodyPr>
            <a:lstStyle/>
            <a:p>
              <a:pPr algn="r"/>
              <a:r>
                <a:rPr lang="en-GB" sz="1400" b="1">
                  <a:solidFill>
                    <a:srgbClr val="00636E"/>
                  </a:solidFill>
                  <a:latin typeface="Arial" panose="020B0604020202020204" pitchFamily="34" charset="0"/>
                  <a:cs typeface="Arial" panose="020B0604020202020204" pitchFamily="34" charset="0"/>
                </a:rPr>
                <a:t>74% direct care</a:t>
              </a:r>
              <a:endParaRPr lang="en-GB" sz="1100">
                <a:solidFill>
                  <a:srgbClr val="00636E"/>
                </a:solidFill>
                <a:latin typeface="Arial" panose="020B0604020202020204" pitchFamily="34" charset="0"/>
                <a:cs typeface="Arial" panose="020B0604020202020204" pitchFamily="34" charset="0"/>
              </a:endParaRPr>
            </a:p>
            <a:p>
              <a:pPr algn="r"/>
              <a:r>
                <a:rPr lang="en-GB" sz="1100">
                  <a:solidFill>
                    <a:srgbClr val="00636E"/>
                  </a:solidFill>
                  <a:latin typeface="Arial" panose="020B0604020202020204" pitchFamily="34" charset="0"/>
                  <a:cs typeface="Arial" panose="020B0604020202020204" pitchFamily="34" charset="0"/>
                </a:rPr>
                <a:t>1,080,000 posts in a direct care role</a:t>
              </a:r>
            </a:p>
            <a:p>
              <a:pPr algn="r"/>
              <a:endParaRPr lang="en-GB" sz="1000">
                <a:solidFill>
                  <a:srgbClr val="00636E"/>
                </a:solidFill>
                <a:highlight>
                  <a:srgbClr val="FFFF00"/>
                </a:highlight>
                <a:latin typeface="Arial" panose="020B0604020202020204" pitchFamily="34" charset="0"/>
                <a:cs typeface="Arial" panose="020B0604020202020204" pitchFamily="34" charset="0"/>
              </a:endParaRPr>
            </a:p>
          </p:txBody>
        </p:sp>
        <p:sp>
          <p:nvSpPr>
            <p:cNvPr id="67" name="TextBox 66">
              <a:extLst>
                <a:ext uri="{FF2B5EF4-FFF2-40B4-BE49-F238E27FC236}">
                  <a16:creationId xmlns:a16="http://schemas.microsoft.com/office/drawing/2014/main" id="{C3CB4F01-34DB-1AC9-0AAB-9F82A8403E31}"/>
                </a:ext>
              </a:extLst>
            </p:cNvPr>
            <p:cNvSpPr txBox="1"/>
            <p:nvPr/>
          </p:nvSpPr>
          <p:spPr>
            <a:xfrm>
              <a:off x="5131392" y="4352302"/>
              <a:ext cx="1686045" cy="679816"/>
            </a:xfrm>
            <a:prstGeom prst="rect">
              <a:avLst/>
            </a:prstGeom>
            <a:noFill/>
          </p:spPr>
          <p:txBody>
            <a:bodyPr wrap="square" rtlCol="0">
              <a:spAutoFit/>
            </a:bodyPr>
            <a:lstStyle/>
            <a:p>
              <a:r>
                <a:rPr lang="en-GB" sz="1400" b="1">
                  <a:solidFill>
                    <a:srgbClr val="00636E"/>
                  </a:solidFill>
                  <a:latin typeface="Arial" panose="020B0604020202020204" pitchFamily="34" charset="0"/>
                  <a:cs typeface="Arial" panose="020B0604020202020204" pitchFamily="34" charset="0"/>
                </a:rPr>
                <a:t>8% managerial</a:t>
              </a:r>
            </a:p>
            <a:p>
              <a:r>
                <a:rPr lang="en-GB" sz="1100">
                  <a:solidFill>
                    <a:srgbClr val="00636E"/>
                  </a:solidFill>
                  <a:latin typeface="Arial" panose="020B0604020202020204" pitchFamily="34" charset="0"/>
                  <a:cs typeface="Arial" panose="020B0604020202020204" pitchFamily="34" charset="0"/>
                </a:rPr>
                <a:t>123,000 posts in a managerial role</a:t>
              </a:r>
            </a:p>
          </p:txBody>
        </p:sp>
        <p:sp>
          <p:nvSpPr>
            <p:cNvPr id="68" name="TextBox 67">
              <a:extLst>
                <a:ext uri="{FF2B5EF4-FFF2-40B4-BE49-F238E27FC236}">
                  <a16:creationId xmlns:a16="http://schemas.microsoft.com/office/drawing/2014/main" id="{B2F190F3-6455-E2BE-6264-ED47CCEFB298}"/>
                </a:ext>
              </a:extLst>
            </p:cNvPr>
            <p:cNvSpPr txBox="1"/>
            <p:nvPr/>
          </p:nvSpPr>
          <p:spPr>
            <a:xfrm>
              <a:off x="2843678" y="5330423"/>
              <a:ext cx="2166307" cy="1246328"/>
            </a:xfrm>
            <a:prstGeom prst="rect">
              <a:avLst/>
            </a:prstGeom>
            <a:noFill/>
          </p:spPr>
          <p:txBody>
            <a:bodyPr wrap="square" rtlCol="0">
              <a:spAutoFit/>
            </a:bodyPr>
            <a:lstStyle/>
            <a:p>
              <a:pPr algn="r"/>
              <a:r>
                <a:rPr lang="en-GB" sz="1400" b="1" dirty="0">
                  <a:solidFill>
                    <a:srgbClr val="00636E"/>
                  </a:solidFill>
                  <a:latin typeface="Arial" panose="020B0604020202020204" pitchFamily="34" charset="0"/>
                  <a:cs typeface="Arial" panose="020B0604020202020204" pitchFamily="34" charset="0"/>
                </a:rPr>
                <a:t>4% regulated professionals</a:t>
              </a:r>
              <a:r>
                <a:rPr lang="en-GB" sz="1100" dirty="0">
                  <a:solidFill>
                    <a:srgbClr val="00636E"/>
                  </a:solidFill>
                  <a:latin typeface="Arial" panose="020B0604020202020204" pitchFamily="34" charset="0"/>
                  <a:cs typeface="Arial" panose="020B0604020202020204" pitchFamily="34" charset="0"/>
                </a:rPr>
                <a:t> </a:t>
              </a:r>
            </a:p>
            <a:p>
              <a:pPr algn="r"/>
              <a:r>
                <a:rPr lang="en-GB" sz="1100" dirty="0">
                  <a:solidFill>
                    <a:srgbClr val="00636E"/>
                  </a:solidFill>
                  <a:latin typeface="Arial" panose="020B0604020202020204" pitchFamily="34" charset="0"/>
                  <a:cs typeface="Arial" panose="020B0604020202020204" pitchFamily="34" charset="0"/>
                </a:rPr>
                <a:t>Registered nurses, Social workers, Occupational therapists </a:t>
              </a:r>
            </a:p>
            <a:p>
              <a:pPr algn="r"/>
              <a:endParaRPr lang="en-GB" sz="1000" dirty="0">
                <a:solidFill>
                  <a:srgbClr val="00636E"/>
                </a:solidFill>
                <a:highlight>
                  <a:srgbClr val="FFFF00"/>
                </a:highlight>
                <a:latin typeface="Arial" panose="020B060402020202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D9BC7661-B56B-C3CC-CFF1-871FEC435BEB}"/>
                </a:ext>
              </a:extLst>
            </p:cNvPr>
            <p:cNvSpPr txBox="1"/>
            <p:nvPr/>
          </p:nvSpPr>
          <p:spPr>
            <a:xfrm>
              <a:off x="5156088" y="5324880"/>
              <a:ext cx="1596617" cy="857863"/>
            </a:xfrm>
            <a:prstGeom prst="rect">
              <a:avLst/>
            </a:prstGeom>
            <a:noFill/>
          </p:spPr>
          <p:txBody>
            <a:bodyPr wrap="square" rtlCol="0">
              <a:spAutoFit/>
            </a:bodyPr>
            <a:lstStyle/>
            <a:p>
              <a:r>
                <a:rPr lang="en-GB" sz="1400" b="1">
                  <a:solidFill>
                    <a:srgbClr val="00636E"/>
                  </a:solidFill>
                  <a:latin typeface="Arial" panose="020B0604020202020204" pitchFamily="34" charset="0"/>
                  <a:cs typeface="Arial" panose="020B0604020202020204" pitchFamily="34" charset="0"/>
                </a:rPr>
                <a:t>14% other roles</a:t>
              </a:r>
            </a:p>
            <a:p>
              <a:r>
                <a:rPr lang="en-GB" sz="1100">
                  <a:solidFill>
                    <a:srgbClr val="00636E"/>
                  </a:solidFill>
                  <a:latin typeface="Arial" panose="020B0604020202020204" pitchFamily="34" charset="0"/>
                  <a:cs typeface="Arial" panose="020B0604020202020204" pitchFamily="34" charset="0"/>
                </a:rPr>
                <a:t>Administrators</a:t>
              </a:r>
            </a:p>
            <a:p>
              <a:r>
                <a:rPr lang="en-GB" sz="1100">
                  <a:solidFill>
                    <a:srgbClr val="00636E"/>
                  </a:solidFill>
                  <a:latin typeface="Arial" panose="020B0604020202020204" pitchFamily="34" charset="0"/>
                  <a:cs typeface="Arial" panose="020B0604020202020204" pitchFamily="34" charset="0"/>
                </a:rPr>
                <a:t>HR, Finance and </a:t>
              </a:r>
            </a:p>
            <a:p>
              <a:r>
                <a:rPr lang="en-GB" sz="1100">
                  <a:solidFill>
                    <a:srgbClr val="00636E"/>
                  </a:solidFill>
                  <a:latin typeface="Arial" panose="020B0604020202020204" pitchFamily="34" charset="0"/>
                  <a:cs typeface="Arial" panose="020B0604020202020204" pitchFamily="34" charset="0"/>
                </a:rPr>
                <a:t>Training roles</a:t>
              </a:r>
            </a:p>
          </p:txBody>
        </p:sp>
        <p:cxnSp>
          <p:nvCxnSpPr>
            <p:cNvPr id="72" name="Straight Connector 71">
              <a:extLst>
                <a:ext uri="{FF2B5EF4-FFF2-40B4-BE49-F238E27FC236}">
                  <a16:creationId xmlns:a16="http://schemas.microsoft.com/office/drawing/2014/main" id="{B4447884-94E3-51DA-3331-9359B3A2D539}"/>
                </a:ext>
              </a:extLst>
            </p:cNvPr>
            <p:cNvCxnSpPr>
              <a:cxnSpLocks/>
            </p:cNvCxnSpPr>
            <p:nvPr/>
          </p:nvCxnSpPr>
          <p:spPr>
            <a:xfrm>
              <a:off x="5053278" y="4344497"/>
              <a:ext cx="20207" cy="2075623"/>
            </a:xfrm>
            <a:prstGeom prst="line">
              <a:avLst/>
            </a:prstGeom>
            <a:ln w="28575">
              <a:solidFill>
                <a:srgbClr val="339EA8"/>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C597D989-8181-99AF-CABA-A529A8FB6098}"/>
                </a:ext>
              </a:extLst>
            </p:cNvPr>
            <p:cNvCxnSpPr>
              <a:cxnSpLocks/>
            </p:cNvCxnSpPr>
            <p:nvPr/>
          </p:nvCxnSpPr>
          <p:spPr>
            <a:xfrm flipH="1" flipV="1">
              <a:off x="3529875" y="5251070"/>
              <a:ext cx="2912155" cy="1065"/>
            </a:xfrm>
            <a:prstGeom prst="line">
              <a:avLst/>
            </a:prstGeom>
            <a:ln w="28575">
              <a:solidFill>
                <a:srgbClr val="339EA8"/>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19532EC4-ED67-D62C-B369-79BCF0C1F750}"/>
              </a:ext>
            </a:extLst>
          </p:cNvPr>
          <p:cNvGrpSpPr/>
          <p:nvPr/>
        </p:nvGrpSpPr>
        <p:grpSpPr>
          <a:xfrm>
            <a:off x="773295" y="1709027"/>
            <a:ext cx="3542904" cy="830997"/>
            <a:chOff x="773295" y="1709027"/>
            <a:chExt cx="3542904" cy="830997"/>
          </a:xfrm>
        </p:grpSpPr>
        <p:sp>
          <p:nvSpPr>
            <p:cNvPr id="24" name="Rectangle: Rounded Corners 23">
              <a:extLst>
                <a:ext uri="{FF2B5EF4-FFF2-40B4-BE49-F238E27FC236}">
                  <a16:creationId xmlns:a16="http://schemas.microsoft.com/office/drawing/2014/main" id="{BB9216EA-A416-AC7E-2894-4F08B3F3793A}"/>
                </a:ext>
              </a:extLst>
            </p:cNvPr>
            <p:cNvSpPr/>
            <p:nvPr/>
          </p:nvSpPr>
          <p:spPr>
            <a:xfrm>
              <a:off x="773295" y="1738842"/>
              <a:ext cx="3542904" cy="799995"/>
            </a:xfrm>
            <a:prstGeom prst="roundRect">
              <a:avLst/>
            </a:prstGeom>
            <a:solidFill>
              <a:srgbClr val="6E003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highlight>
                  <a:srgbClr val="FFFF00"/>
                </a:highlight>
              </a:endParaRPr>
            </a:p>
          </p:txBody>
        </p:sp>
        <p:sp>
          <p:nvSpPr>
            <p:cNvPr id="25" name="TextBox 24">
              <a:extLst>
                <a:ext uri="{FF2B5EF4-FFF2-40B4-BE49-F238E27FC236}">
                  <a16:creationId xmlns:a16="http://schemas.microsoft.com/office/drawing/2014/main" id="{9CE7F744-AEBE-2C61-A3C6-539F3454A690}"/>
                </a:ext>
              </a:extLst>
            </p:cNvPr>
            <p:cNvSpPr txBox="1"/>
            <p:nvPr/>
          </p:nvSpPr>
          <p:spPr>
            <a:xfrm>
              <a:off x="821752" y="1709027"/>
              <a:ext cx="3322127" cy="830997"/>
            </a:xfrm>
            <a:prstGeom prst="rect">
              <a:avLst/>
            </a:prstGeom>
            <a:noFill/>
          </p:spPr>
          <p:txBody>
            <a:bodyPr wrap="square" rtlCol="0">
              <a:spAutoFit/>
            </a:bodyPr>
            <a:lstStyle/>
            <a:p>
              <a:pPr algn="ctr"/>
              <a:r>
                <a:rPr lang="en-GB" sz="16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Adult social care employees in the independent and local authority sectors</a:t>
              </a:r>
              <a:endParaRPr lang="en-GB" sz="16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grpSp>
      <p:sp>
        <p:nvSpPr>
          <p:cNvPr id="64" name="Oval 63">
            <a:extLst>
              <a:ext uri="{FF2B5EF4-FFF2-40B4-BE49-F238E27FC236}">
                <a16:creationId xmlns:a16="http://schemas.microsoft.com/office/drawing/2014/main" id="{2C730DED-4026-F53A-CAD1-91EBE180B3D8}"/>
              </a:ext>
            </a:extLst>
          </p:cNvPr>
          <p:cNvSpPr/>
          <p:nvPr/>
        </p:nvSpPr>
        <p:spPr>
          <a:xfrm>
            <a:off x="4567323" y="1726876"/>
            <a:ext cx="2174713" cy="1891534"/>
          </a:xfrm>
          <a:prstGeom prst="ellipse">
            <a:avLst/>
          </a:prstGeom>
          <a:solidFill>
            <a:srgbClr val="339EA8"/>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highlight>
                <a:srgbClr val="FFFF00"/>
              </a:highlight>
              <a:latin typeface="Arial" panose="020B0604020202020204" pitchFamily="34" charset="0"/>
              <a:cs typeface="Arial" panose="020B0604020202020204" pitchFamily="34" charset="0"/>
            </a:endParaRPr>
          </a:p>
        </p:txBody>
      </p:sp>
      <p:sp>
        <p:nvSpPr>
          <p:cNvPr id="65" name="TextBox 64">
            <a:extLst>
              <a:ext uri="{FF2B5EF4-FFF2-40B4-BE49-F238E27FC236}">
                <a16:creationId xmlns:a16="http://schemas.microsoft.com/office/drawing/2014/main" id="{EF32B3CB-E681-1312-6934-7DD92973CA8F}"/>
              </a:ext>
            </a:extLst>
          </p:cNvPr>
          <p:cNvSpPr txBox="1"/>
          <p:nvPr/>
        </p:nvSpPr>
        <p:spPr>
          <a:xfrm>
            <a:off x="4580536" y="1980896"/>
            <a:ext cx="2174713" cy="1538883"/>
          </a:xfrm>
          <a:prstGeom prst="rect">
            <a:avLst/>
          </a:prstGeom>
          <a:noFill/>
        </p:spPr>
        <p:txBody>
          <a:bodyPr wrap="square" rtlCol="0">
            <a:spAutoFit/>
          </a:bodyPr>
          <a:lstStyle/>
          <a:p>
            <a:pPr algn="ctr"/>
            <a:r>
              <a:rPr lang="en-GB" sz="1400" dirty="0">
                <a:solidFill>
                  <a:schemeClr val="bg1"/>
                </a:solidFill>
                <a:latin typeface="Arial" panose="020B0604020202020204" pitchFamily="34" charset="0"/>
                <a:cs typeface="Arial" panose="020B0604020202020204" pitchFamily="34" charset="0"/>
              </a:rPr>
              <a:t>Adult social care contributed an estimated</a:t>
            </a:r>
          </a:p>
          <a:p>
            <a:pPr algn="ctr"/>
            <a:r>
              <a:rPr lang="en-GB" sz="2400" b="1" dirty="0">
                <a:solidFill>
                  <a:schemeClr val="bg1"/>
                </a:solidFill>
                <a:latin typeface="Arial" panose="020B0604020202020204" pitchFamily="34" charset="0"/>
                <a:cs typeface="Arial" panose="020B0604020202020204" pitchFamily="34" charset="0"/>
              </a:rPr>
              <a:t>£77.8 billion </a:t>
            </a:r>
          </a:p>
          <a:p>
            <a:pPr algn="ctr"/>
            <a:r>
              <a:rPr lang="en-GB" sz="1400" dirty="0">
                <a:solidFill>
                  <a:schemeClr val="bg1"/>
                </a:solidFill>
                <a:latin typeface="Arial" panose="020B0604020202020204" pitchFamily="34" charset="0"/>
                <a:cs typeface="Arial" panose="020B0604020202020204" pitchFamily="34" charset="0"/>
              </a:rPr>
              <a:t>to the economy in England </a:t>
            </a:r>
          </a:p>
          <a:p>
            <a:pPr algn="ctr"/>
            <a:r>
              <a:rPr lang="en-GB" sz="1400" dirty="0">
                <a:solidFill>
                  <a:schemeClr val="bg1"/>
                </a:solidFill>
                <a:latin typeface="Arial" panose="020B0604020202020204" pitchFamily="34" charset="0"/>
                <a:cs typeface="Arial" panose="020B0604020202020204" pitchFamily="34" charset="0"/>
              </a:rPr>
              <a:t>in 2023/24 </a:t>
            </a:r>
          </a:p>
        </p:txBody>
      </p:sp>
      <p:sp>
        <p:nvSpPr>
          <p:cNvPr id="69" name="Oval 68">
            <a:extLst>
              <a:ext uri="{FF2B5EF4-FFF2-40B4-BE49-F238E27FC236}">
                <a16:creationId xmlns:a16="http://schemas.microsoft.com/office/drawing/2014/main" id="{75468D2C-8515-CB7A-F275-58A1DDC0969E}"/>
              </a:ext>
            </a:extLst>
          </p:cNvPr>
          <p:cNvSpPr/>
          <p:nvPr/>
        </p:nvSpPr>
        <p:spPr>
          <a:xfrm>
            <a:off x="4316199" y="7383610"/>
            <a:ext cx="2011965" cy="2020020"/>
          </a:xfrm>
          <a:prstGeom prst="ellipse">
            <a:avLst/>
          </a:prstGeom>
          <a:solidFill>
            <a:srgbClr val="339EA8"/>
          </a:solidFill>
          <a:ln>
            <a:solidFill>
              <a:srgbClr val="2E2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00">
              <a:highlight>
                <a:srgbClr val="FFFF00"/>
              </a:highlight>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8472892A-F405-800D-1CB6-CF66B72ABD77}"/>
              </a:ext>
            </a:extLst>
          </p:cNvPr>
          <p:cNvSpPr txBox="1"/>
          <p:nvPr/>
        </p:nvSpPr>
        <p:spPr>
          <a:xfrm>
            <a:off x="4389594" y="7799039"/>
            <a:ext cx="1943045" cy="1200329"/>
          </a:xfrm>
          <a:prstGeom prst="rect">
            <a:avLst/>
          </a:prstGeom>
          <a:noFill/>
        </p:spPr>
        <p:txBody>
          <a:bodyPr wrap="square" rtlCol="0">
            <a:spAutoFit/>
          </a:bodyPr>
          <a:lstStyle/>
          <a:p>
            <a:pPr algn="ctr"/>
            <a:r>
              <a:rPr lang="en-GB" sz="1200">
                <a:solidFill>
                  <a:schemeClr val="bg1"/>
                </a:solidFill>
                <a:latin typeface="Arial" panose="020B0604020202020204" pitchFamily="34" charset="0"/>
                <a:cs typeface="Arial" panose="020B0604020202020204" pitchFamily="34" charset="0"/>
              </a:rPr>
              <a:t>Unpaid carer </a:t>
            </a:r>
          </a:p>
          <a:p>
            <a:pPr algn="ctr"/>
            <a:r>
              <a:rPr lang="en-GB" sz="1200">
                <a:solidFill>
                  <a:schemeClr val="bg1"/>
                </a:solidFill>
                <a:latin typeface="Arial" panose="020B0604020202020204" pitchFamily="34" charset="0"/>
                <a:cs typeface="Arial" panose="020B0604020202020204" pitchFamily="34" charset="0"/>
              </a:rPr>
              <a:t>support is estimated</a:t>
            </a:r>
          </a:p>
          <a:p>
            <a:pPr algn="ctr"/>
            <a:r>
              <a:rPr lang="en-GB" sz="1200">
                <a:solidFill>
                  <a:schemeClr val="bg1"/>
                </a:solidFill>
                <a:latin typeface="Arial" panose="020B0604020202020204" pitchFamily="34" charset="0"/>
                <a:cs typeface="Arial" panose="020B0604020202020204" pitchFamily="34" charset="0"/>
              </a:rPr>
              <a:t> to be worth</a:t>
            </a:r>
          </a:p>
          <a:p>
            <a:pPr algn="ctr"/>
            <a:r>
              <a:rPr lang="en-GB" sz="2400" b="1">
                <a:solidFill>
                  <a:schemeClr val="bg1"/>
                </a:solidFill>
                <a:latin typeface="Arial" panose="020B0604020202020204" pitchFamily="34" charset="0"/>
                <a:cs typeface="Arial" panose="020B0604020202020204" pitchFamily="34" charset="0"/>
              </a:rPr>
              <a:t>£152 billion </a:t>
            </a:r>
          </a:p>
          <a:p>
            <a:pPr algn="ctr">
              <a:spcAft>
                <a:spcPts val="600"/>
              </a:spcAft>
            </a:pPr>
            <a:r>
              <a:rPr lang="en-GB" sz="1200">
                <a:solidFill>
                  <a:schemeClr val="bg1"/>
                </a:solidFill>
                <a:latin typeface="Arial" panose="020B0604020202020204" pitchFamily="34" charset="0"/>
                <a:cs typeface="Arial" panose="020B0604020202020204" pitchFamily="34" charset="0"/>
              </a:rPr>
              <a:t>per year</a:t>
            </a:r>
          </a:p>
        </p:txBody>
      </p:sp>
      <p:sp>
        <p:nvSpPr>
          <p:cNvPr id="31" name="Hexagon 30">
            <a:extLst>
              <a:ext uri="{FF2B5EF4-FFF2-40B4-BE49-F238E27FC236}">
                <a16:creationId xmlns:a16="http://schemas.microsoft.com/office/drawing/2014/main" id="{FC67D32B-0EF5-3F36-821A-13DE9C1A816E}"/>
              </a:ext>
            </a:extLst>
          </p:cNvPr>
          <p:cNvSpPr/>
          <p:nvPr/>
        </p:nvSpPr>
        <p:spPr>
          <a:xfrm>
            <a:off x="5757912" y="5731209"/>
            <a:ext cx="1039497" cy="861774"/>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highlight>
                <a:srgbClr val="FFFF00"/>
              </a:highlight>
            </a:endParaRPr>
          </a:p>
        </p:txBody>
      </p:sp>
      <p:sp>
        <p:nvSpPr>
          <p:cNvPr id="74" name="TextBox 73">
            <a:extLst>
              <a:ext uri="{FF2B5EF4-FFF2-40B4-BE49-F238E27FC236}">
                <a16:creationId xmlns:a16="http://schemas.microsoft.com/office/drawing/2014/main" id="{BDD3D029-5850-E6A6-9BFB-BCBF7FF2C017}"/>
              </a:ext>
            </a:extLst>
          </p:cNvPr>
          <p:cNvSpPr txBox="1"/>
          <p:nvPr/>
        </p:nvSpPr>
        <p:spPr>
          <a:xfrm>
            <a:off x="5698687" y="5871886"/>
            <a:ext cx="1195529" cy="507831"/>
          </a:xfrm>
          <a:prstGeom prst="rect">
            <a:avLst/>
          </a:prstGeom>
          <a:noFill/>
        </p:spPr>
        <p:txBody>
          <a:bodyPr wrap="square" rtlCol="0">
            <a:spAutoFit/>
          </a:bodyPr>
          <a:lstStyle/>
          <a:p>
            <a:pPr algn="ctr"/>
            <a:r>
              <a:rPr lang="en-GB" sz="1100">
                <a:solidFill>
                  <a:schemeClr val="bg1"/>
                </a:solidFill>
                <a:latin typeface="Arial" panose="020B0604020202020204" pitchFamily="34" charset="0"/>
                <a:cs typeface="Arial" panose="020B0604020202020204" pitchFamily="34" charset="0"/>
              </a:rPr>
              <a:t>average age </a:t>
            </a:r>
          </a:p>
          <a:p>
            <a:pPr algn="ctr"/>
            <a:r>
              <a:rPr lang="en-GB" sz="1600" b="1">
                <a:solidFill>
                  <a:schemeClr val="bg1"/>
                </a:solidFill>
                <a:latin typeface="Arial" panose="020B0604020202020204" pitchFamily="34" charset="0"/>
                <a:cs typeface="Arial" panose="020B0604020202020204" pitchFamily="34" charset="0"/>
              </a:rPr>
              <a:t>44 </a:t>
            </a:r>
            <a:r>
              <a:rPr lang="en-GB" sz="1200">
                <a:solidFill>
                  <a:schemeClr val="bg1"/>
                </a:solidFill>
                <a:latin typeface="Arial" panose="020B0604020202020204" pitchFamily="34" charset="0"/>
                <a:cs typeface="Arial" panose="020B0604020202020204" pitchFamily="34" charset="0"/>
              </a:rPr>
              <a:t>years</a:t>
            </a:r>
            <a:endParaRPr lang="en-GB" sz="1100">
              <a:solidFill>
                <a:schemeClr val="bg1"/>
              </a:solidFill>
              <a:latin typeface="Arial" panose="020B0604020202020204" pitchFamily="34" charset="0"/>
              <a:cs typeface="Arial" panose="020B0604020202020204" pitchFamily="34" charset="0"/>
            </a:endParaRPr>
          </a:p>
        </p:txBody>
      </p:sp>
      <p:sp>
        <p:nvSpPr>
          <p:cNvPr id="75" name="Hexagon 74">
            <a:extLst>
              <a:ext uri="{FF2B5EF4-FFF2-40B4-BE49-F238E27FC236}">
                <a16:creationId xmlns:a16="http://schemas.microsoft.com/office/drawing/2014/main" id="{9337786D-7E15-80E6-ED85-D4405EEC81AF}"/>
              </a:ext>
            </a:extLst>
          </p:cNvPr>
          <p:cNvSpPr/>
          <p:nvPr/>
        </p:nvSpPr>
        <p:spPr>
          <a:xfrm>
            <a:off x="4773961" y="6306166"/>
            <a:ext cx="1079767" cy="817937"/>
          </a:xfrm>
          <a:prstGeom prst="hexagon">
            <a:avLst/>
          </a:prstGeom>
          <a:solidFill>
            <a:srgbClr val="BF571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i="1">
                <a:latin typeface="Arial" panose="020B0604020202020204" pitchFamily="34" charset="0"/>
                <a:cs typeface="Arial" panose="020B0604020202020204" pitchFamily="34" charset="0"/>
              </a:rPr>
              <a:t>All sectors,</a:t>
            </a:r>
          </a:p>
          <a:p>
            <a:pPr algn="ctr"/>
            <a:r>
              <a:rPr lang="en-GB" sz="1100" i="1">
                <a:latin typeface="Arial" panose="020B0604020202020204" pitchFamily="34" charset="0"/>
                <a:cs typeface="Arial" panose="020B0604020202020204" pitchFamily="34" charset="0"/>
              </a:rPr>
              <a:t>all services</a:t>
            </a:r>
          </a:p>
        </p:txBody>
      </p:sp>
    </p:spTree>
    <p:extLst>
      <p:ext uri="{BB962C8B-B14F-4D97-AF65-F5344CB8AC3E}">
        <p14:creationId xmlns:p14="http://schemas.microsoft.com/office/powerpoint/2010/main" val="19313414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7819274-e967-4a7b-b8d5-8ce744e42349" xsi:nil="true"/>
    <lcf76f155ced4ddcb4097134ff3c332f xmlns="7fc6ed47-c81e-4424-b0b5-60eb9bf71a46">
      <Terms xmlns="http://schemas.microsoft.com/office/infopath/2007/PartnerControls"/>
    </lcf76f155ced4ddcb4097134ff3c332f>
    <Document_x0020_type xmlns="7fc6ed47-c81e-4424-b0b5-60eb9bf71a46" xsi:nil="true"/>
    <Notes xmlns="7fc6ed47-c81e-4424-b0b5-60eb9bf71a4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62B27B4E7687C498D4C356E84F0E241" ma:contentTypeVersion="19" ma:contentTypeDescription="Create a new document." ma:contentTypeScope="" ma:versionID="8f478f8557f39c7a8f44196c94c4ca94">
  <xsd:schema xmlns:xsd="http://www.w3.org/2001/XMLSchema" xmlns:xs="http://www.w3.org/2001/XMLSchema" xmlns:p="http://schemas.microsoft.com/office/2006/metadata/properties" xmlns:ns2="7fc6ed47-c81e-4424-b0b5-60eb9bf71a46" xmlns:ns3="57819274-e967-4a7b-b8d5-8ce744e42349" targetNamespace="http://schemas.microsoft.com/office/2006/metadata/properties" ma:root="true" ma:fieldsID="7046be196e633464106de4427191e130" ns2:_="" ns3:_="">
    <xsd:import namespace="7fc6ed47-c81e-4424-b0b5-60eb9bf71a46"/>
    <xsd:import namespace="57819274-e967-4a7b-b8d5-8ce744e42349"/>
    <xsd:element name="properties">
      <xsd:complexType>
        <xsd:sequence>
          <xsd:element name="documentManagement">
            <xsd:complexType>
              <xsd:all>
                <xsd:element ref="ns2:Document_x0020_type" minOccurs="0"/>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lcf76f155ced4ddcb4097134ff3c332f" minOccurs="0"/>
                <xsd:element ref="ns3:TaxCatchAll" minOccurs="0"/>
                <xsd:element ref="ns2:MediaServiceSearchProperties" minOccurs="0"/>
                <xsd:element ref="ns2:MediaLengthInSecond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c6ed47-c81e-4424-b0b5-60eb9bf71a46" elementFormDefault="qualified">
    <xsd:import namespace="http://schemas.microsoft.com/office/2006/documentManagement/types"/>
    <xsd:import namespace="http://schemas.microsoft.com/office/infopath/2007/PartnerControls"/>
    <xsd:element name="Document_x0020_type" ma:index="8" nillable="true" ma:displayName="Document type" ma:format="Dropdown" ma:internalName="Document_x0020_type">
      <xsd:complexType>
        <xsd:complexContent>
          <xsd:extension base="dms:MultiChoice">
            <xsd:sequence>
              <xsd:element name="Value" maxOccurs="unbounded" minOccurs="0" nillable="true">
                <xsd:simpleType>
                  <xsd:restriction base="dms:Choice">
                    <xsd:enumeration value="Applications"/>
                    <xsd:enumeration value="Commissioning and Procurement"/>
                    <xsd:enumeration value="Communications"/>
                    <xsd:enumeration value="Contract"/>
                    <xsd:enumeration value="Data"/>
                    <xsd:enumeration value="Data tools"/>
                    <xsd:enumeration value="Finance"/>
                    <xsd:enumeration value="Meeting Papers"/>
                    <xsd:enumeration value="Presentation"/>
                    <xsd:enumeration value="Project Management"/>
                    <xsd:enumeration value="Report"/>
                    <xsd:enumeration value="Research and Guidance"/>
                    <xsd:enumeration value="Template"/>
                  </xsd:restriction>
                </xsd:simple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23a573-f4b2-49c1-a657-d409971bfaf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Notes" ma:index="26"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819274-e967-4a7b-b8d5-8ce744e4234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f4ee84-07a8-43eb-b45e-97ebffd34106}" ma:internalName="TaxCatchAll" ma:showField="CatchAllData" ma:web="57819274-e967-4a7b-b8d5-8ce744e423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9D84F5-C4C9-4835-8C94-F263EE12B75A}">
  <ds:schemaRefs>
    <ds:schemaRef ds:uri="7fc6ed47-c81e-4424-b0b5-60eb9bf71a46"/>
    <ds:schemaRef ds:uri="http://schemas.openxmlformats.org/package/2006/metadata/core-properties"/>
    <ds:schemaRef ds:uri="http://purl.org/dc/terms/"/>
    <ds:schemaRef ds:uri="http://www.w3.org/XML/1998/namespace"/>
    <ds:schemaRef ds:uri="http://purl.org/dc/elements/1.1/"/>
    <ds:schemaRef ds:uri="http://purl.org/dc/dcmitype/"/>
    <ds:schemaRef ds:uri="http://schemas.microsoft.com/office/2006/metadata/properties"/>
    <ds:schemaRef ds:uri="http://schemas.microsoft.com/office/2006/documentManagement/types"/>
    <ds:schemaRef ds:uri="http://schemas.microsoft.com/office/infopath/2007/PartnerControls"/>
    <ds:schemaRef ds:uri="57819274-e967-4a7b-b8d5-8ce744e42349"/>
  </ds:schemaRefs>
</ds:datastoreItem>
</file>

<file path=customXml/itemProps2.xml><?xml version="1.0" encoding="utf-8"?>
<ds:datastoreItem xmlns:ds="http://schemas.openxmlformats.org/officeDocument/2006/customXml" ds:itemID="{07070B8B-E51D-4C0B-88E7-6891D8FA03CE}">
  <ds:schemaRefs>
    <ds:schemaRef ds:uri="http://schemas.microsoft.com/sharepoint/v3/contenttype/forms"/>
  </ds:schemaRefs>
</ds:datastoreItem>
</file>

<file path=customXml/itemProps3.xml><?xml version="1.0" encoding="utf-8"?>
<ds:datastoreItem xmlns:ds="http://schemas.openxmlformats.org/officeDocument/2006/customXml" ds:itemID="{24868EC2-5718-400F-AEB2-66D655752B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c6ed47-c81e-4424-b0b5-60eb9bf71a46"/>
    <ds:schemaRef ds:uri="57819274-e967-4a7b-b8d5-8ce744e423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54</TotalTime>
  <Words>1221</Words>
  <Application>Microsoft Office PowerPoint</Application>
  <PresentationFormat>A4 Paper (210x297 mm)</PresentationFormat>
  <Paragraphs>193</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Marie Horton</dc:creator>
  <cp:lastModifiedBy>Sam Swift</cp:lastModifiedBy>
  <cp:revision>2</cp:revision>
  <dcterms:created xsi:type="dcterms:W3CDTF">2024-07-08T15:56:25Z</dcterms:created>
  <dcterms:modified xsi:type="dcterms:W3CDTF">2026-03-05T11:08:51Z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0x010100A62B27B4E7687C498D4C356E84F0E241</vt:lpwstr>
  </property>
  <property fmtid="{D5CDD505-2E9C-101B-9397-08002B2CF9AE}" pid="3" name="MediaServiceImageTags">
    <vt:lpwstr/>
  </property>
</Properties>
</file>